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6" r:id="rId7"/>
    <p:sldId id="261" r:id="rId8"/>
    <p:sldId id="262" r:id="rId9"/>
    <p:sldId id="267" r:id="rId10"/>
    <p:sldId id="268" r:id="rId11"/>
    <p:sldId id="269" r:id="rId12"/>
    <p:sldId id="270" r:id="rId13"/>
    <p:sldId id="263" r:id="rId14"/>
    <p:sldId id="264" r:id="rId15"/>
    <p:sldId id="274" r:id="rId16"/>
    <p:sldId id="265" r:id="rId17"/>
    <p:sldId id="272" r:id="rId18"/>
  </p:sldIdLst>
  <p:sldSz cx="14630400" cy="8229600"/>
  <p:notesSz cx="8229600" cy="14630400"/>
  <p:embeddedFontLst>
    <p:embeddedFont>
      <p:font typeface="Calibri" panose="020F0502020204030204" pitchFamily="34" charset="0"/>
      <p:regular r:id="rId20"/>
      <p:bold r:id="rId21"/>
      <p:italic r:id="rId22"/>
      <p:boldItalic r:id="rId23"/>
    </p:embeddedFont>
    <p:embeddedFont>
      <p:font typeface="IRANSans" panose="020B0506030804020204" pitchFamily="34" charset="-78"/>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333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651132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38992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12044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235301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3809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405408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756394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2.svg"/><Relationship Id="rId5" Type="http://schemas.openxmlformats.org/officeDocument/2006/relationships/image" Target="../media/image21.sv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7" y="1184950"/>
            <a:ext cx="7416403" cy="1349692"/>
          </a:xfrm>
          <a:prstGeom prst="rect">
            <a:avLst/>
          </a:prstGeom>
          <a:noFill/>
          <a:ln/>
        </p:spPr>
        <p:txBody>
          <a:bodyPr wrap="square" lIns="0" tIns="0" rIns="0" bIns="0" rtlCol="0" anchor="t"/>
          <a:lstStyle/>
          <a:p>
            <a:pPr marL="0" indent="0" algn="r" rtl="1">
              <a:lnSpc>
                <a:spcPct val="200000"/>
              </a:lnSpc>
              <a:buNone/>
            </a:pPr>
            <a:r>
              <a:rPr lang="en-US" sz="4250" b="1" dirty="0">
                <a:solidFill>
                  <a:srgbClr val="F5F0F0"/>
                </a:solidFill>
                <a:latin typeface="IRANSans" panose="020B0506030804020204" pitchFamily="34" charset="-78"/>
                <a:ea typeface="Merriweather" pitchFamily="34" charset="-122"/>
                <a:cs typeface="IRANSans" panose="020B0506030804020204" pitchFamily="34" charset="-78"/>
              </a:rPr>
              <a:t>سیستم تصمیم‌گیر فعال برای بازرسی عیوب سطحی فولاد</a:t>
            </a:r>
            <a:endParaRPr lang="en-US" sz="4250" b="1" dirty="0">
              <a:latin typeface="IRANSans" panose="020B0506030804020204" pitchFamily="34" charset="-78"/>
              <a:cs typeface="IRANSans" panose="020B0506030804020204" pitchFamily="34" charset="-78"/>
            </a:endParaRPr>
          </a:p>
        </p:txBody>
      </p:sp>
      <p:sp>
        <p:nvSpPr>
          <p:cNvPr id="4" name="Text 1"/>
          <p:cNvSpPr/>
          <p:nvPr/>
        </p:nvSpPr>
        <p:spPr>
          <a:xfrm>
            <a:off x="6350198" y="4692651"/>
            <a:ext cx="7416403" cy="1036558"/>
          </a:xfrm>
          <a:prstGeom prst="rect">
            <a:avLst/>
          </a:prstGeom>
          <a:noFill/>
          <a:ln/>
        </p:spPr>
        <p:txBody>
          <a:bodyPr wrap="square" lIns="0" tIns="0" rIns="0" bIns="0" rtlCol="0" anchor="t"/>
          <a:lstStyle/>
          <a:p>
            <a:pPr marL="0" indent="0" algn="r" rtl="1">
              <a:lnSpc>
                <a:spcPts val="2700"/>
              </a:lnSpc>
              <a:buNone/>
            </a:pPr>
            <a:r>
              <a:rPr lang="en-US" sz="1700" b="1" dirty="0">
                <a:solidFill>
                  <a:srgbClr val="E2E6E9"/>
                </a:solidFill>
                <a:latin typeface="IRANSans" panose="020B0506030804020204" pitchFamily="34" charset="-78"/>
                <a:ea typeface="Merriweather" pitchFamily="34" charset="-122"/>
                <a:cs typeface="IRANSans" panose="020B0506030804020204" pitchFamily="34" charset="-78"/>
              </a:rPr>
              <a:t>کیفیت سطحی محصولات فولادی در فرآیند نورد گرم، نقش حیاتی در عملکرد مکانیکی و ارزش اقتصادی دارد. عیوب سطحی می‌توانند منجر به کاهش کیفیت، افزایش ضایعات و هزینه‌های قابل توجه شوند.</a:t>
            </a:r>
            <a:endParaRPr lang="en-US" sz="1700" b="1" dirty="0">
              <a:latin typeface="IRANSans" panose="020B0506030804020204" pitchFamily="34" charset="-78"/>
              <a:cs typeface="IRANSans" panose="020B0506030804020204" pitchFamily="34" charset="-78"/>
            </a:endParaRPr>
          </a:p>
        </p:txBody>
      </p:sp>
      <p:sp>
        <p:nvSpPr>
          <p:cNvPr id="7" name="Text 0">
            <a:extLst>
              <a:ext uri="{FF2B5EF4-FFF2-40B4-BE49-F238E27FC236}">
                <a16:creationId xmlns:a16="http://schemas.microsoft.com/office/drawing/2014/main" id="{70AEE875-58C5-48CC-A061-2350CE0CB3AE}"/>
              </a:ext>
            </a:extLst>
          </p:cNvPr>
          <p:cNvSpPr/>
          <p:nvPr/>
        </p:nvSpPr>
        <p:spPr>
          <a:xfrm>
            <a:off x="6939477" y="0"/>
            <a:ext cx="7416403" cy="1349692"/>
          </a:xfrm>
          <a:prstGeom prst="rect">
            <a:avLst/>
          </a:prstGeom>
          <a:noFill/>
          <a:ln/>
        </p:spPr>
        <p:txBody>
          <a:bodyPr wrap="square" lIns="0" tIns="0" rIns="0" bIns="0" rtlCol="0" anchor="t"/>
          <a:lstStyle/>
          <a:p>
            <a:pPr marL="0" indent="0" algn="r" rtl="1">
              <a:lnSpc>
                <a:spcPct val="200000"/>
              </a:lnSpc>
              <a:buNone/>
            </a:pPr>
            <a:r>
              <a:rPr lang="fa-IR" b="1" dirty="0">
                <a:solidFill>
                  <a:srgbClr val="F5F0F0"/>
                </a:solidFill>
                <a:latin typeface="IRANSans" panose="020B0506030804020204" pitchFamily="34" charset="-78"/>
                <a:ea typeface="Merriweather" pitchFamily="34" charset="-122"/>
                <a:cs typeface="IRANSans" panose="020B0506030804020204" pitchFamily="34" charset="-78"/>
              </a:rPr>
              <a:t>محمدامین محمدیون شبستری</a:t>
            </a:r>
          </a:p>
          <a:p>
            <a:pPr marL="0" indent="0" algn="r" rtl="1">
              <a:lnSpc>
                <a:spcPct val="200000"/>
              </a:lnSpc>
              <a:buNone/>
            </a:pPr>
            <a:r>
              <a:rPr lang="fa-IR" b="1" dirty="0">
                <a:solidFill>
                  <a:srgbClr val="F5F0F0"/>
                </a:solidFill>
                <a:latin typeface="IRANSans" panose="020B0506030804020204" pitchFamily="34" charset="-78"/>
                <a:cs typeface="IRANSans" panose="020B0506030804020204" pitchFamily="34" charset="-78"/>
              </a:rPr>
              <a:t>محمدسبحان سخائی</a:t>
            </a:r>
            <a:endParaRPr lang="en-US" b="1" dirty="0">
              <a:latin typeface="IRANSans" panose="020B0506030804020204" pitchFamily="34" charset="-78"/>
              <a:cs typeface="IRANSans" panose="020B0506030804020204" pitchFamily="34" charset="-7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71786" y="646986"/>
            <a:ext cx="7153632" cy="503158"/>
          </a:xfrm>
          <a:prstGeom prst="rect">
            <a:avLst/>
          </a:prstGeom>
          <a:noFill/>
          <a:ln/>
        </p:spPr>
        <p:txBody>
          <a:bodyPr wrap="none" lIns="0" tIns="0" rIns="0" bIns="0" rtlCol="0" anchor="t"/>
          <a:lstStyle/>
          <a:p>
            <a:pPr marL="0" indent="0" algn="r" rtl="1">
              <a:lnSpc>
                <a:spcPts val="3950"/>
              </a:lnSpc>
              <a:buNone/>
            </a:pPr>
            <a:r>
              <a:rPr lang="en-US" sz="3150" b="1" dirty="0" err="1">
                <a:solidFill>
                  <a:srgbClr val="F5F0F0"/>
                </a:solidFill>
                <a:latin typeface="IRANSans" panose="020B0506030804020204" pitchFamily="34" charset="-78"/>
                <a:ea typeface="Merriweather" pitchFamily="34" charset="-122"/>
                <a:cs typeface="IRANSans" panose="020B0506030804020204" pitchFamily="34" charset="-78"/>
              </a:rPr>
              <a:t>مدل</a:t>
            </a:r>
            <a:r>
              <a:rPr lang="en-US" sz="3150" b="1" dirty="0">
                <a:solidFill>
                  <a:srgbClr val="F5F0F0"/>
                </a:solidFill>
                <a:latin typeface="IRANSans" panose="020B0506030804020204" pitchFamily="34" charset="-78"/>
                <a:ea typeface="Merriweather" pitchFamily="34" charset="-122"/>
                <a:cs typeface="IRANSans" panose="020B0506030804020204" pitchFamily="34" charset="-78"/>
              </a:rPr>
              <a:t> YOLOv8n-Improvement</a:t>
            </a:r>
            <a:endParaRPr lang="en-US" sz="3150" b="1" dirty="0">
              <a:latin typeface="IRANSans" panose="020B0506030804020204" pitchFamily="34" charset="-78"/>
              <a:cs typeface="IRANSans" panose="020B0506030804020204" pitchFamily="34" charset="-78"/>
            </a:endParaRPr>
          </a:p>
        </p:txBody>
      </p:sp>
      <p:pic>
        <p:nvPicPr>
          <p:cNvPr id="4" name="Picture 3">
            <a:extLst>
              <a:ext uri="{FF2B5EF4-FFF2-40B4-BE49-F238E27FC236}">
                <a16:creationId xmlns:a16="http://schemas.microsoft.com/office/drawing/2014/main" id="{E7717FD0-B577-4B4F-9A5B-51F334EEE22A}"/>
              </a:ext>
            </a:extLst>
          </p:cNvPr>
          <p:cNvPicPr>
            <a:picLocks noChangeAspect="1"/>
          </p:cNvPicPr>
          <p:nvPr/>
        </p:nvPicPr>
        <p:blipFill>
          <a:blip r:embed="rId3"/>
          <a:stretch>
            <a:fillRect/>
          </a:stretch>
        </p:blipFill>
        <p:spPr>
          <a:xfrm>
            <a:off x="804982" y="345435"/>
            <a:ext cx="7153633" cy="3576817"/>
          </a:xfrm>
          <a:prstGeom prst="rect">
            <a:avLst/>
          </a:prstGeom>
        </p:spPr>
      </p:pic>
      <p:pic>
        <p:nvPicPr>
          <p:cNvPr id="6" name="Picture 5">
            <a:extLst>
              <a:ext uri="{FF2B5EF4-FFF2-40B4-BE49-F238E27FC236}">
                <a16:creationId xmlns:a16="http://schemas.microsoft.com/office/drawing/2014/main" id="{8E2AC74F-90C1-4EB2-9691-93878A62A00F}"/>
              </a:ext>
            </a:extLst>
          </p:cNvPr>
          <p:cNvPicPr>
            <a:picLocks noChangeAspect="1"/>
          </p:cNvPicPr>
          <p:nvPr/>
        </p:nvPicPr>
        <p:blipFill>
          <a:blip r:embed="rId4"/>
          <a:stretch>
            <a:fillRect/>
          </a:stretch>
        </p:blipFill>
        <p:spPr>
          <a:xfrm>
            <a:off x="804982" y="4236222"/>
            <a:ext cx="3505698" cy="3505698"/>
          </a:xfrm>
          <a:prstGeom prst="rect">
            <a:avLst/>
          </a:prstGeom>
        </p:spPr>
      </p:pic>
      <p:pic>
        <p:nvPicPr>
          <p:cNvPr id="8" name="Picture 7">
            <a:extLst>
              <a:ext uri="{FF2B5EF4-FFF2-40B4-BE49-F238E27FC236}">
                <a16:creationId xmlns:a16="http://schemas.microsoft.com/office/drawing/2014/main" id="{B162A44C-BC40-44A1-A1F7-8C9C42412329}"/>
              </a:ext>
            </a:extLst>
          </p:cNvPr>
          <p:cNvPicPr>
            <a:picLocks noChangeAspect="1"/>
          </p:cNvPicPr>
          <p:nvPr/>
        </p:nvPicPr>
        <p:blipFill>
          <a:blip r:embed="rId5"/>
          <a:stretch>
            <a:fillRect/>
          </a:stretch>
        </p:blipFill>
        <p:spPr>
          <a:xfrm>
            <a:off x="4381798" y="4236222"/>
            <a:ext cx="3505699" cy="3505699"/>
          </a:xfrm>
          <a:prstGeom prst="rect">
            <a:avLst/>
          </a:prstGeom>
        </p:spPr>
      </p:pic>
      <p:pic>
        <p:nvPicPr>
          <p:cNvPr id="12" name="Picture 11">
            <a:extLst>
              <a:ext uri="{FF2B5EF4-FFF2-40B4-BE49-F238E27FC236}">
                <a16:creationId xmlns:a16="http://schemas.microsoft.com/office/drawing/2014/main" id="{2A1C5EF6-7C64-4959-8A92-2DE43936F600}"/>
              </a:ext>
            </a:extLst>
          </p:cNvPr>
          <p:cNvPicPr>
            <a:picLocks noChangeAspect="1"/>
          </p:cNvPicPr>
          <p:nvPr/>
        </p:nvPicPr>
        <p:blipFill>
          <a:blip r:embed="rId6"/>
          <a:stretch>
            <a:fillRect/>
          </a:stretch>
        </p:blipFill>
        <p:spPr>
          <a:xfrm>
            <a:off x="8317485" y="1880671"/>
            <a:ext cx="5957677" cy="4468258"/>
          </a:xfrm>
          <a:prstGeom prst="rect">
            <a:avLst/>
          </a:prstGeom>
        </p:spPr>
      </p:pic>
      <p:sp>
        <p:nvSpPr>
          <p:cNvPr id="14" name="Text 0">
            <a:extLst>
              <a:ext uri="{FF2B5EF4-FFF2-40B4-BE49-F238E27FC236}">
                <a16:creationId xmlns:a16="http://schemas.microsoft.com/office/drawing/2014/main" id="{744F20BB-FFC6-4DD8-8F1E-15B8C5BEBC2B}"/>
              </a:ext>
            </a:extLst>
          </p:cNvPr>
          <p:cNvSpPr/>
          <p:nvPr/>
        </p:nvSpPr>
        <p:spPr>
          <a:xfrm>
            <a:off x="-3818997" y="7767539"/>
            <a:ext cx="7153632" cy="503158"/>
          </a:xfrm>
          <a:prstGeom prst="rect">
            <a:avLst/>
          </a:prstGeom>
          <a:noFill/>
          <a:ln/>
        </p:spPr>
        <p:txBody>
          <a:bodyPr wrap="none" lIns="0" tIns="0" rIns="0" bIns="0" rtlCol="0" anchor="t"/>
          <a:lstStyle/>
          <a:p>
            <a:pPr marL="0" indent="0" algn="r" rtl="1">
              <a:lnSpc>
                <a:spcPts val="3950"/>
              </a:lnSpc>
              <a:buNone/>
            </a:pPr>
            <a:r>
              <a:rPr lang="en-US" sz="3150" b="1" dirty="0">
                <a:solidFill>
                  <a:srgbClr val="F5F0F0"/>
                </a:solidFill>
                <a:latin typeface="IRANSans" panose="020B0506030804020204" pitchFamily="34" charset="-78"/>
                <a:ea typeface="Merriweather" pitchFamily="34" charset="-122"/>
                <a:cs typeface="IRANSans" panose="020B0506030804020204" pitchFamily="34" charset="-78"/>
              </a:rPr>
              <a:t>LABEL</a:t>
            </a:r>
            <a:endParaRPr lang="en-US" sz="3150" b="1" dirty="0">
              <a:latin typeface="IRANSans" panose="020B0506030804020204" pitchFamily="34" charset="-78"/>
              <a:cs typeface="IRANSans" panose="020B0506030804020204" pitchFamily="34" charset="-78"/>
            </a:endParaRPr>
          </a:p>
        </p:txBody>
      </p:sp>
      <p:sp>
        <p:nvSpPr>
          <p:cNvPr id="15" name="Text 0">
            <a:extLst>
              <a:ext uri="{FF2B5EF4-FFF2-40B4-BE49-F238E27FC236}">
                <a16:creationId xmlns:a16="http://schemas.microsoft.com/office/drawing/2014/main" id="{AB78574A-F913-41DD-AE42-E19B457CF0B1}"/>
              </a:ext>
            </a:extLst>
          </p:cNvPr>
          <p:cNvSpPr/>
          <p:nvPr/>
        </p:nvSpPr>
        <p:spPr>
          <a:xfrm>
            <a:off x="-348045" y="7767539"/>
            <a:ext cx="7153632" cy="503158"/>
          </a:xfrm>
          <a:prstGeom prst="rect">
            <a:avLst/>
          </a:prstGeom>
          <a:noFill/>
          <a:ln/>
        </p:spPr>
        <p:txBody>
          <a:bodyPr wrap="none" lIns="0" tIns="0" rIns="0" bIns="0" rtlCol="0" anchor="t"/>
          <a:lstStyle/>
          <a:p>
            <a:pPr marL="0" indent="0" algn="r" rtl="1">
              <a:lnSpc>
                <a:spcPts val="3950"/>
              </a:lnSpc>
              <a:buNone/>
            </a:pPr>
            <a:r>
              <a:rPr lang="en-US" sz="3150" b="1" dirty="0">
                <a:solidFill>
                  <a:srgbClr val="F5F0F0"/>
                </a:solidFill>
                <a:latin typeface="IRANSans" panose="020B0506030804020204" pitchFamily="34" charset="-78"/>
                <a:ea typeface="Merriweather" pitchFamily="34" charset="-122"/>
                <a:cs typeface="IRANSans" panose="020B0506030804020204" pitchFamily="34" charset="-78"/>
              </a:rPr>
              <a:t>PRED</a:t>
            </a:r>
            <a:endParaRPr lang="en-US" sz="3150" b="1" dirty="0">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3871447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71786" y="646986"/>
            <a:ext cx="7153632" cy="503158"/>
          </a:xfrm>
          <a:prstGeom prst="rect">
            <a:avLst/>
          </a:prstGeom>
          <a:noFill/>
          <a:ln/>
        </p:spPr>
        <p:txBody>
          <a:bodyPr wrap="none" lIns="0" tIns="0" rIns="0" bIns="0" rtlCol="0" anchor="t"/>
          <a:lstStyle/>
          <a:p>
            <a:pPr marL="0" indent="0" algn="r" rtl="1">
              <a:lnSpc>
                <a:spcPts val="3950"/>
              </a:lnSpc>
              <a:buNone/>
            </a:pPr>
            <a:r>
              <a:rPr lang="en-US" sz="3150" b="1" dirty="0" err="1">
                <a:solidFill>
                  <a:srgbClr val="F5F0F0"/>
                </a:solidFill>
                <a:latin typeface="IRANSans" panose="020B0506030804020204" pitchFamily="34" charset="-78"/>
                <a:ea typeface="Merriweather" pitchFamily="34" charset="-122"/>
                <a:cs typeface="IRANSans" panose="020B0506030804020204" pitchFamily="34" charset="-78"/>
              </a:rPr>
              <a:t>مدل</a:t>
            </a:r>
            <a:r>
              <a:rPr lang="en-US" sz="3150" b="1" dirty="0">
                <a:solidFill>
                  <a:srgbClr val="F5F0F0"/>
                </a:solidFill>
                <a:latin typeface="IRANSans" panose="020B0506030804020204" pitchFamily="34" charset="-78"/>
                <a:ea typeface="Merriweather" pitchFamily="34" charset="-122"/>
                <a:cs typeface="IRANSans" panose="020B0506030804020204" pitchFamily="34" charset="-78"/>
              </a:rPr>
              <a:t> YOLOv11m</a:t>
            </a:r>
            <a:endParaRPr lang="en-US" sz="3150" b="1" dirty="0">
              <a:latin typeface="IRANSans" panose="020B0506030804020204" pitchFamily="34" charset="-78"/>
              <a:cs typeface="IRANSans" panose="020B0506030804020204" pitchFamily="34" charset="-78"/>
            </a:endParaRPr>
          </a:p>
        </p:txBody>
      </p:sp>
      <p:pic>
        <p:nvPicPr>
          <p:cNvPr id="4" name="Picture 3">
            <a:extLst>
              <a:ext uri="{FF2B5EF4-FFF2-40B4-BE49-F238E27FC236}">
                <a16:creationId xmlns:a16="http://schemas.microsoft.com/office/drawing/2014/main" id="{0D545210-1B54-4C5B-8261-FDCC15557AC7}"/>
              </a:ext>
            </a:extLst>
          </p:cNvPr>
          <p:cNvPicPr>
            <a:picLocks noChangeAspect="1"/>
          </p:cNvPicPr>
          <p:nvPr/>
        </p:nvPicPr>
        <p:blipFill>
          <a:blip r:embed="rId3"/>
          <a:stretch>
            <a:fillRect/>
          </a:stretch>
        </p:blipFill>
        <p:spPr>
          <a:xfrm>
            <a:off x="1780269" y="1519066"/>
            <a:ext cx="11069862" cy="56335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20430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71786" y="646986"/>
            <a:ext cx="7153632" cy="503158"/>
          </a:xfrm>
          <a:prstGeom prst="rect">
            <a:avLst/>
          </a:prstGeom>
          <a:noFill/>
          <a:ln/>
        </p:spPr>
        <p:txBody>
          <a:bodyPr wrap="none" lIns="0" tIns="0" rIns="0" bIns="0" rtlCol="0" anchor="t"/>
          <a:lstStyle/>
          <a:p>
            <a:pPr marL="0" indent="0" algn="r" rtl="1">
              <a:lnSpc>
                <a:spcPts val="3950"/>
              </a:lnSpc>
              <a:buNone/>
            </a:pPr>
            <a:r>
              <a:rPr lang="en-US" sz="3150" b="1" dirty="0" err="1">
                <a:solidFill>
                  <a:srgbClr val="F5F0F0"/>
                </a:solidFill>
                <a:latin typeface="IRANSans" panose="020B0506030804020204" pitchFamily="34" charset="-78"/>
                <a:ea typeface="Merriweather" pitchFamily="34" charset="-122"/>
                <a:cs typeface="IRANSans" panose="020B0506030804020204" pitchFamily="34" charset="-78"/>
              </a:rPr>
              <a:t>مدل</a:t>
            </a:r>
            <a:r>
              <a:rPr lang="en-US" sz="3150" b="1" dirty="0">
                <a:solidFill>
                  <a:srgbClr val="F5F0F0"/>
                </a:solidFill>
                <a:latin typeface="IRANSans" panose="020B0506030804020204" pitchFamily="34" charset="-78"/>
                <a:ea typeface="Merriweather" pitchFamily="34" charset="-122"/>
                <a:cs typeface="IRANSans" panose="020B0506030804020204" pitchFamily="34" charset="-78"/>
              </a:rPr>
              <a:t> YOLOv11m</a:t>
            </a:r>
            <a:endParaRPr lang="en-US" sz="3150" b="1" dirty="0">
              <a:latin typeface="IRANSans" panose="020B0506030804020204" pitchFamily="34" charset="-78"/>
              <a:cs typeface="IRANSans" panose="020B0506030804020204" pitchFamily="34" charset="-78"/>
            </a:endParaRPr>
          </a:p>
        </p:txBody>
      </p:sp>
      <p:pic>
        <p:nvPicPr>
          <p:cNvPr id="5" name="Picture 4">
            <a:extLst>
              <a:ext uri="{FF2B5EF4-FFF2-40B4-BE49-F238E27FC236}">
                <a16:creationId xmlns:a16="http://schemas.microsoft.com/office/drawing/2014/main" id="{511D4764-D58B-4928-A97B-710B19F0CB3C}"/>
              </a:ext>
            </a:extLst>
          </p:cNvPr>
          <p:cNvPicPr>
            <a:picLocks noChangeAspect="1"/>
          </p:cNvPicPr>
          <p:nvPr/>
        </p:nvPicPr>
        <p:blipFill>
          <a:blip r:embed="rId3"/>
          <a:stretch>
            <a:fillRect/>
          </a:stretch>
        </p:blipFill>
        <p:spPr>
          <a:xfrm>
            <a:off x="439233" y="181450"/>
            <a:ext cx="7602529" cy="3801265"/>
          </a:xfrm>
          <a:prstGeom prst="rect">
            <a:avLst/>
          </a:prstGeom>
        </p:spPr>
      </p:pic>
      <p:pic>
        <p:nvPicPr>
          <p:cNvPr id="7" name="Picture 6">
            <a:extLst>
              <a:ext uri="{FF2B5EF4-FFF2-40B4-BE49-F238E27FC236}">
                <a16:creationId xmlns:a16="http://schemas.microsoft.com/office/drawing/2014/main" id="{974C9251-B2BE-4C6E-858F-F39FCC40D5E0}"/>
              </a:ext>
            </a:extLst>
          </p:cNvPr>
          <p:cNvPicPr>
            <a:picLocks noChangeAspect="1"/>
          </p:cNvPicPr>
          <p:nvPr/>
        </p:nvPicPr>
        <p:blipFill>
          <a:blip r:embed="rId4"/>
          <a:stretch>
            <a:fillRect/>
          </a:stretch>
        </p:blipFill>
        <p:spPr>
          <a:xfrm>
            <a:off x="439233" y="4131250"/>
            <a:ext cx="3393440" cy="3393440"/>
          </a:xfrm>
          <a:prstGeom prst="rect">
            <a:avLst/>
          </a:prstGeom>
        </p:spPr>
      </p:pic>
      <p:pic>
        <p:nvPicPr>
          <p:cNvPr id="9" name="Picture 8">
            <a:extLst>
              <a:ext uri="{FF2B5EF4-FFF2-40B4-BE49-F238E27FC236}">
                <a16:creationId xmlns:a16="http://schemas.microsoft.com/office/drawing/2014/main" id="{8CE3C7B0-BA40-4113-B77B-9AE1E5F6A9FC}"/>
              </a:ext>
            </a:extLst>
          </p:cNvPr>
          <p:cNvPicPr>
            <a:picLocks noChangeAspect="1"/>
          </p:cNvPicPr>
          <p:nvPr/>
        </p:nvPicPr>
        <p:blipFill>
          <a:blip r:embed="rId5"/>
          <a:stretch>
            <a:fillRect/>
          </a:stretch>
        </p:blipFill>
        <p:spPr>
          <a:xfrm>
            <a:off x="4648322" y="4106060"/>
            <a:ext cx="3393440" cy="3393440"/>
          </a:xfrm>
          <a:prstGeom prst="rect">
            <a:avLst/>
          </a:prstGeom>
        </p:spPr>
      </p:pic>
      <p:sp>
        <p:nvSpPr>
          <p:cNvPr id="10" name="Text 0">
            <a:extLst>
              <a:ext uri="{FF2B5EF4-FFF2-40B4-BE49-F238E27FC236}">
                <a16:creationId xmlns:a16="http://schemas.microsoft.com/office/drawing/2014/main" id="{8A8199E2-4FB2-4617-89EC-3C467C395C0F}"/>
              </a:ext>
            </a:extLst>
          </p:cNvPr>
          <p:cNvSpPr/>
          <p:nvPr/>
        </p:nvSpPr>
        <p:spPr>
          <a:xfrm>
            <a:off x="-4278014" y="7671655"/>
            <a:ext cx="7153632" cy="503158"/>
          </a:xfrm>
          <a:prstGeom prst="rect">
            <a:avLst/>
          </a:prstGeom>
          <a:noFill/>
          <a:ln/>
        </p:spPr>
        <p:txBody>
          <a:bodyPr wrap="none" lIns="0" tIns="0" rIns="0" bIns="0" rtlCol="0" anchor="t"/>
          <a:lstStyle/>
          <a:p>
            <a:pPr marL="0" indent="0" algn="r" rtl="1">
              <a:lnSpc>
                <a:spcPts val="3950"/>
              </a:lnSpc>
              <a:buNone/>
            </a:pPr>
            <a:r>
              <a:rPr lang="en-US" sz="3150" b="1" dirty="0">
                <a:solidFill>
                  <a:srgbClr val="F5F0F0"/>
                </a:solidFill>
                <a:latin typeface="IRANSans" panose="020B0506030804020204" pitchFamily="34" charset="-78"/>
                <a:ea typeface="Merriweather" pitchFamily="34" charset="-122"/>
                <a:cs typeface="IRANSans" panose="020B0506030804020204" pitchFamily="34" charset="-78"/>
              </a:rPr>
              <a:t>LABEL</a:t>
            </a:r>
            <a:endParaRPr lang="en-US" sz="3150" b="1" dirty="0">
              <a:latin typeface="IRANSans" panose="020B0506030804020204" pitchFamily="34" charset="-78"/>
              <a:cs typeface="IRANSans" panose="020B0506030804020204" pitchFamily="34" charset="-78"/>
            </a:endParaRPr>
          </a:p>
        </p:txBody>
      </p:sp>
      <p:sp>
        <p:nvSpPr>
          <p:cNvPr id="11" name="Text 0">
            <a:extLst>
              <a:ext uri="{FF2B5EF4-FFF2-40B4-BE49-F238E27FC236}">
                <a16:creationId xmlns:a16="http://schemas.microsoft.com/office/drawing/2014/main" id="{243CAA88-602A-4BCB-9AFF-A0C2E73D66AF}"/>
              </a:ext>
            </a:extLst>
          </p:cNvPr>
          <p:cNvSpPr/>
          <p:nvPr/>
        </p:nvSpPr>
        <p:spPr>
          <a:xfrm>
            <a:off x="-227441" y="7671655"/>
            <a:ext cx="7153632" cy="503158"/>
          </a:xfrm>
          <a:prstGeom prst="rect">
            <a:avLst/>
          </a:prstGeom>
          <a:noFill/>
          <a:ln/>
        </p:spPr>
        <p:txBody>
          <a:bodyPr wrap="none" lIns="0" tIns="0" rIns="0" bIns="0" rtlCol="0" anchor="t"/>
          <a:lstStyle/>
          <a:p>
            <a:pPr marL="0" indent="0" algn="r" rtl="1">
              <a:lnSpc>
                <a:spcPts val="3950"/>
              </a:lnSpc>
              <a:buNone/>
            </a:pPr>
            <a:r>
              <a:rPr lang="en-US" sz="3150" b="1" dirty="0">
                <a:solidFill>
                  <a:srgbClr val="F5F0F0"/>
                </a:solidFill>
                <a:latin typeface="IRANSans" panose="020B0506030804020204" pitchFamily="34" charset="-78"/>
                <a:ea typeface="Merriweather" pitchFamily="34" charset="-122"/>
                <a:cs typeface="IRANSans" panose="020B0506030804020204" pitchFamily="34" charset="-78"/>
              </a:rPr>
              <a:t>PRED</a:t>
            </a:r>
            <a:endParaRPr lang="en-US" sz="3150" b="1" dirty="0">
              <a:latin typeface="IRANSans" panose="020B0506030804020204" pitchFamily="34" charset="-78"/>
              <a:cs typeface="IRANSans" panose="020B0506030804020204" pitchFamily="34" charset="-78"/>
            </a:endParaRPr>
          </a:p>
        </p:txBody>
      </p:sp>
      <p:pic>
        <p:nvPicPr>
          <p:cNvPr id="15" name="Picture 14">
            <a:extLst>
              <a:ext uri="{FF2B5EF4-FFF2-40B4-BE49-F238E27FC236}">
                <a16:creationId xmlns:a16="http://schemas.microsoft.com/office/drawing/2014/main" id="{00D9AFEB-6432-47CD-9202-FB960DC86C2D}"/>
              </a:ext>
            </a:extLst>
          </p:cNvPr>
          <p:cNvPicPr>
            <a:picLocks noChangeAspect="1"/>
          </p:cNvPicPr>
          <p:nvPr/>
        </p:nvPicPr>
        <p:blipFill>
          <a:blip r:embed="rId6"/>
          <a:stretch>
            <a:fillRect/>
          </a:stretch>
        </p:blipFill>
        <p:spPr>
          <a:xfrm>
            <a:off x="8161106" y="1784201"/>
            <a:ext cx="6191624" cy="4643718"/>
          </a:xfrm>
          <a:prstGeom prst="rect">
            <a:avLst/>
          </a:prstGeom>
        </p:spPr>
      </p:pic>
    </p:spTree>
    <p:extLst>
      <p:ext uri="{BB962C8B-B14F-4D97-AF65-F5344CB8AC3E}">
        <p14:creationId xmlns:p14="http://schemas.microsoft.com/office/powerpoint/2010/main" val="3051089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531906" y="610433"/>
            <a:ext cx="4248745" cy="531138"/>
          </a:xfrm>
          <a:prstGeom prst="rect">
            <a:avLst/>
          </a:prstGeom>
          <a:noFill/>
          <a:ln/>
        </p:spPr>
        <p:txBody>
          <a:bodyPr wrap="none" lIns="0" tIns="0" rIns="0" bIns="0" rtlCol="0" anchor="t"/>
          <a:lstStyle/>
          <a:p>
            <a:pPr marL="0" indent="0" algn="r" rtl="1">
              <a:lnSpc>
                <a:spcPts val="4150"/>
              </a:lnSpc>
              <a:buNone/>
            </a:pPr>
            <a:r>
              <a:rPr lang="en-US" sz="3300" dirty="0">
                <a:solidFill>
                  <a:srgbClr val="F5F0F0"/>
                </a:solidFill>
                <a:latin typeface="IRANSans" panose="020B0506030804020204" pitchFamily="34" charset="-78"/>
                <a:ea typeface="Merriweather" pitchFamily="34" charset="-122"/>
                <a:cs typeface="IRANSans" panose="020B0506030804020204" pitchFamily="34" charset="-78"/>
              </a:rPr>
              <a:t>مقایسه عملکرد مدل‌ها</a:t>
            </a:r>
            <a:endParaRPr lang="en-US" sz="3300" dirty="0">
              <a:latin typeface="IRANSans" panose="020B0506030804020204" pitchFamily="34" charset="-78"/>
              <a:cs typeface="IRANSans" panose="020B0506030804020204" pitchFamily="34" charset="-78"/>
            </a:endParaRPr>
          </a:p>
        </p:txBody>
      </p:sp>
      <p:sp>
        <p:nvSpPr>
          <p:cNvPr id="3" name="Text 1"/>
          <p:cNvSpPr/>
          <p:nvPr/>
        </p:nvSpPr>
        <p:spPr>
          <a:xfrm>
            <a:off x="849749" y="1559481"/>
            <a:ext cx="12930902" cy="674132"/>
          </a:xfrm>
          <a:prstGeom prst="rect">
            <a:avLst/>
          </a:prstGeom>
          <a:noFill/>
          <a:ln/>
        </p:spPr>
        <p:txBody>
          <a:bodyPr wrap="square" lIns="0" tIns="0" rIns="0" bIns="0" rtlCol="0" anchor="t"/>
          <a:lstStyle/>
          <a:p>
            <a:pPr marL="0" indent="0" algn="r" rtl="1">
              <a:lnSpc>
                <a:spcPts val="2650"/>
              </a:lnSpc>
              <a:buNone/>
            </a:pPr>
            <a:r>
              <a:rPr lang="en-US" sz="1650" dirty="0">
                <a:solidFill>
                  <a:srgbClr val="E2E6E9"/>
                </a:solidFill>
                <a:latin typeface="IRANSans" panose="020B0506030804020204" pitchFamily="34" charset="-78"/>
                <a:ea typeface="Merriweather" pitchFamily="34" charset="-122"/>
                <a:cs typeface="IRANSans" panose="020B0506030804020204" pitchFamily="34" charset="-78"/>
              </a:rPr>
              <a:t>در این پروژه، سه مدل YOLOv8n-GSEBlock، YOLOv8n-Improvement و YOLOv11m آموزش داده شدند. هر مدل دارای ویژگی‌ها و مزایای خاص خود است:</a:t>
            </a:r>
            <a:endParaRPr lang="en-US" sz="1650" dirty="0">
              <a:latin typeface="IRANSans" panose="020B0506030804020204" pitchFamily="34" charset="-78"/>
              <a:cs typeface="IRANSans" panose="020B0506030804020204" pitchFamily="34" charset="-78"/>
            </a:endParaRPr>
          </a:p>
        </p:txBody>
      </p:sp>
      <p:sp>
        <p:nvSpPr>
          <p:cNvPr id="4" name="Shape 2"/>
          <p:cNvSpPr/>
          <p:nvPr/>
        </p:nvSpPr>
        <p:spPr>
          <a:xfrm>
            <a:off x="7303770" y="2468642"/>
            <a:ext cx="22860" cy="4241244"/>
          </a:xfrm>
          <a:prstGeom prst="roundRect">
            <a:avLst>
              <a:gd name="adj" fmla="val 390305"/>
            </a:avLst>
          </a:prstGeom>
          <a:solidFill>
            <a:srgbClr val="194A99"/>
          </a:solidFill>
          <a:ln/>
        </p:spPr>
      </p:sp>
      <p:sp>
        <p:nvSpPr>
          <p:cNvPr id="5" name="Shape 3"/>
          <p:cNvSpPr/>
          <p:nvPr/>
        </p:nvSpPr>
        <p:spPr>
          <a:xfrm>
            <a:off x="6461879" y="2696170"/>
            <a:ext cx="637223" cy="22860"/>
          </a:xfrm>
          <a:prstGeom prst="roundRect">
            <a:avLst>
              <a:gd name="adj" fmla="val 390305"/>
            </a:avLst>
          </a:prstGeom>
          <a:solidFill>
            <a:srgbClr val="194A99"/>
          </a:solidFill>
          <a:ln/>
        </p:spPr>
      </p:sp>
      <p:sp>
        <p:nvSpPr>
          <p:cNvPr id="6" name="Shape 4"/>
          <p:cNvSpPr/>
          <p:nvPr/>
        </p:nvSpPr>
        <p:spPr>
          <a:xfrm>
            <a:off x="7076242" y="2468642"/>
            <a:ext cx="477917" cy="477917"/>
          </a:xfrm>
          <a:prstGeom prst="roundRect">
            <a:avLst>
              <a:gd name="adj" fmla="val 18669"/>
            </a:avLst>
          </a:prstGeom>
          <a:solidFill>
            <a:srgbClr val="003180"/>
          </a:solidFill>
          <a:ln w="7620">
            <a:solidFill>
              <a:srgbClr val="194A99"/>
            </a:solidFill>
            <a:prstDash val="solid"/>
          </a:ln>
        </p:spPr>
      </p:sp>
      <p:sp>
        <p:nvSpPr>
          <p:cNvPr id="7" name="Text 5"/>
          <p:cNvSpPr/>
          <p:nvPr/>
        </p:nvSpPr>
        <p:spPr>
          <a:xfrm>
            <a:off x="7155894" y="2508468"/>
            <a:ext cx="318611" cy="398264"/>
          </a:xfrm>
          <a:prstGeom prst="rect">
            <a:avLst/>
          </a:prstGeom>
          <a:noFill/>
          <a:ln/>
        </p:spPr>
        <p:txBody>
          <a:bodyPr wrap="none" lIns="0" tIns="0" rIns="0" bIns="0" rtlCol="0" anchor="t"/>
          <a:lstStyle/>
          <a:p>
            <a:pPr marL="0" indent="0" algn="r" rtl="1">
              <a:lnSpc>
                <a:spcPts val="2500"/>
              </a:lnSpc>
              <a:buNone/>
            </a:pPr>
            <a:r>
              <a:rPr lang="en-US" sz="2500" dirty="0">
                <a:solidFill>
                  <a:srgbClr val="E2E6E9"/>
                </a:solidFill>
                <a:latin typeface="IRANSans" panose="020B0506030804020204" pitchFamily="34" charset="-78"/>
                <a:ea typeface="Merriweather" pitchFamily="34" charset="-122"/>
                <a:cs typeface="IRANSans" panose="020B0506030804020204" pitchFamily="34" charset="-78"/>
              </a:rPr>
              <a:t>1</a:t>
            </a:r>
            <a:endParaRPr lang="en-US" sz="2500" dirty="0">
              <a:latin typeface="IRANSans" panose="020B0506030804020204" pitchFamily="34" charset="-78"/>
              <a:cs typeface="IRANSans" panose="020B0506030804020204" pitchFamily="34" charset="-78"/>
            </a:endParaRPr>
          </a:p>
        </p:txBody>
      </p:sp>
      <p:sp>
        <p:nvSpPr>
          <p:cNvPr id="8" name="Text 6"/>
          <p:cNvSpPr/>
          <p:nvPr/>
        </p:nvSpPr>
        <p:spPr>
          <a:xfrm>
            <a:off x="3597593" y="2541627"/>
            <a:ext cx="2655451" cy="331827"/>
          </a:xfrm>
          <a:prstGeom prst="rect">
            <a:avLst/>
          </a:prstGeom>
          <a:noFill/>
          <a:ln/>
        </p:spPr>
        <p:txBody>
          <a:bodyPr wrap="none" lIns="0" tIns="0" rIns="0" bIns="0" rtlCol="0" anchor="t"/>
          <a:lstStyle/>
          <a:p>
            <a:pPr marL="0" indent="0" algn="r" rtl="1">
              <a:lnSpc>
                <a:spcPts val="2600"/>
              </a:lnSpc>
              <a:buNone/>
            </a:pPr>
            <a:r>
              <a:rPr lang="en-US" sz="2050" dirty="0">
                <a:solidFill>
                  <a:srgbClr val="E2E6E9"/>
                </a:solidFill>
                <a:latin typeface="IRANSans" panose="020B0506030804020204" pitchFamily="34" charset="-78"/>
                <a:ea typeface="Merriweather" pitchFamily="34" charset="-122"/>
                <a:cs typeface="IRANSans" panose="020B0506030804020204" pitchFamily="34" charset="-78"/>
              </a:rPr>
              <a:t>YOLOv8n-GSEBlock</a:t>
            </a:r>
            <a:endParaRPr lang="en-US" sz="2050" dirty="0">
              <a:latin typeface="IRANSans" panose="020B0506030804020204" pitchFamily="34" charset="-78"/>
              <a:cs typeface="IRANSans" panose="020B0506030804020204" pitchFamily="34" charset="-78"/>
            </a:endParaRPr>
          </a:p>
        </p:txBody>
      </p:sp>
      <p:sp>
        <p:nvSpPr>
          <p:cNvPr id="9" name="Text 7"/>
          <p:cNvSpPr/>
          <p:nvPr/>
        </p:nvSpPr>
        <p:spPr>
          <a:xfrm>
            <a:off x="849749" y="2998827"/>
            <a:ext cx="5403294" cy="1011198"/>
          </a:xfrm>
          <a:prstGeom prst="rect">
            <a:avLst/>
          </a:prstGeom>
          <a:noFill/>
          <a:ln/>
        </p:spPr>
        <p:txBody>
          <a:bodyPr wrap="square" lIns="0" tIns="0" rIns="0" bIns="0" rtlCol="0" anchor="t"/>
          <a:lstStyle/>
          <a:p>
            <a:pPr marL="0" indent="0" algn="r" rtl="1">
              <a:lnSpc>
                <a:spcPts val="2650"/>
              </a:lnSpc>
              <a:buNone/>
            </a:pPr>
            <a:r>
              <a:rPr lang="en-US" sz="1650" dirty="0">
                <a:solidFill>
                  <a:srgbClr val="E2E6E9"/>
                </a:solidFill>
                <a:latin typeface="IRANSans" panose="020B0506030804020204" pitchFamily="34" charset="-78"/>
                <a:ea typeface="Merriweather" pitchFamily="34" charset="-122"/>
                <a:cs typeface="IRANSans" panose="020B0506030804020204" pitchFamily="34" charset="-78"/>
              </a:rPr>
              <a:t>سبک، سریع و دارای بهبودهای ساختاری پایه با افزودن بلوک GSE. عملکرد خوبی در برخی کلاس‌ها دارد اما در تشخیص پس‌زمینه و برخی عیوب خاص ضعف نشان می‌دهد.</a:t>
            </a:r>
            <a:endParaRPr lang="en-US" sz="1650" dirty="0">
              <a:latin typeface="IRANSans" panose="020B0506030804020204" pitchFamily="34" charset="-78"/>
              <a:cs typeface="IRANSans" panose="020B0506030804020204" pitchFamily="34" charset="-78"/>
            </a:endParaRPr>
          </a:p>
        </p:txBody>
      </p:sp>
      <p:sp>
        <p:nvSpPr>
          <p:cNvPr id="10" name="Shape 8"/>
          <p:cNvSpPr/>
          <p:nvPr/>
        </p:nvSpPr>
        <p:spPr>
          <a:xfrm>
            <a:off x="7531298" y="3963829"/>
            <a:ext cx="637223" cy="22860"/>
          </a:xfrm>
          <a:prstGeom prst="roundRect">
            <a:avLst>
              <a:gd name="adj" fmla="val 390305"/>
            </a:avLst>
          </a:prstGeom>
          <a:solidFill>
            <a:srgbClr val="194A99"/>
          </a:solidFill>
          <a:ln/>
        </p:spPr>
      </p:sp>
      <p:sp>
        <p:nvSpPr>
          <p:cNvPr id="11" name="Shape 9"/>
          <p:cNvSpPr/>
          <p:nvPr/>
        </p:nvSpPr>
        <p:spPr>
          <a:xfrm>
            <a:off x="7076242" y="3736300"/>
            <a:ext cx="477917" cy="477917"/>
          </a:xfrm>
          <a:prstGeom prst="roundRect">
            <a:avLst>
              <a:gd name="adj" fmla="val 18669"/>
            </a:avLst>
          </a:prstGeom>
          <a:solidFill>
            <a:srgbClr val="003180"/>
          </a:solidFill>
          <a:ln w="7620">
            <a:solidFill>
              <a:srgbClr val="194A99"/>
            </a:solidFill>
            <a:prstDash val="solid"/>
          </a:ln>
        </p:spPr>
      </p:sp>
      <p:sp>
        <p:nvSpPr>
          <p:cNvPr id="12" name="Text 10"/>
          <p:cNvSpPr/>
          <p:nvPr/>
        </p:nvSpPr>
        <p:spPr>
          <a:xfrm>
            <a:off x="7155894" y="3776127"/>
            <a:ext cx="318611" cy="398264"/>
          </a:xfrm>
          <a:prstGeom prst="rect">
            <a:avLst/>
          </a:prstGeom>
          <a:noFill/>
          <a:ln/>
        </p:spPr>
        <p:txBody>
          <a:bodyPr wrap="none" lIns="0" tIns="0" rIns="0" bIns="0" rtlCol="0" anchor="t"/>
          <a:lstStyle/>
          <a:p>
            <a:pPr marL="0" indent="0" algn="r" rtl="1">
              <a:lnSpc>
                <a:spcPts val="2500"/>
              </a:lnSpc>
              <a:buNone/>
            </a:pPr>
            <a:r>
              <a:rPr lang="en-US" sz="2500" dirty="0">
                <a:solidFill>
                  <a:srgbClr val="E2E6E9"/>
                </a:solidFill>
                <a:latin typeface="IRANSans" panose="020B0506030804020204" pitchFamily="34" charset="-78"/>
                <a:ea typeface="Merriweather" pitchFamily="34" charset="-122"/>
                <a:cs typeface="IRANSans" panose="020B0506030804020204" pitchFamily="34" charset="-78"/>
              </a:rPr>
              <a:t>2</a:t>
            </a:r>
            <a:endParaRPr lang="en-US" sz="2500" dirty="0">
              <a:latin typeface="IRANSans" panose="020B0506030804020204" pitchFamily="34" charset="-78"/>
              <a:cs typeface="IRANSans" panose="020B0506030804020204" pitchFamily="34" charset="-78"/>
            </a:endParaRPr>
          </a:p>
        </p:txBody>
      </p:sp>
      <p:sp>
        <p:nvSpPr>
          <p:cNvPr id="13" name="Text 11"/>
          <p:cNvSpPr/>
          <p:nvPr/>
        </p:nvSpPr>
        <p:spPr>
          <a:xfrm>
            <a:off x="8377357" y="3809286"/>
            <a:ext cx="3052643" cy="331827"/>
          </a:xfrm>
          <a:prstGeom prst="rect">
            <a:avLst/>
          </a:prstGeom>
          <a:noFill/>
          <a:ln/>
        </p:spPr>
        <p:txBody>
          <a:bodyPr wrap="none" lIns="0" tIns="0" rIns="0" bIns="0" rtlCol="0" anchor="t"/>
          <a:lstStyle/>
          <a:p>
            <a:pPr marL="0" indent="0" algn="r" rtl="1">
              <a:lnSpc>
                <a:spcPts val="2600"/>
              </a:lnSpc>
              <a:buNone/>
            </a:pPr>
            <a:r>
              <a:rPr lang="en-US" sz="2050" dirty="0">
                <a:solidFill>
                  <a:srgbClr val="E2E6E9"/>
                </a:solidFill>
                <a:latin typeface="IRANSans" panose="020B0506030804020204" pitchFamily="34" charset="-78"/>
                <a:ea typeface="Merriweather" pitchFamily="34" charset="-122"/>
                <a:cs typeface="IRANSans" panose="020B0506030804020204" pitchFamily="34" charset="-78"/>
              </a:rPr>
              <a:t>YOLOv8n-Improvement</a:t>
            </a:r>
            <a:endParaRPr lang="en-US" sz="2050" dirty="0">
              <a:latin typeface="IRANSans" panose="020B0506030804020204" pitchFamily="34" charset="-78"/>
              <a:cs typeface="IRANSans" panose="020B0506030804020204" pitchFamily="34" charset="-78"/>
            </a:endParaRPr>
          </a:p>
        </p:txBody>
      </p:sp>
      <p:sp>
        <p:nvSpPr>
          <p:cNvPr id="14" name="Text 12"/>
          <p:cNvSpPr/>
          <p:nvPr/>
        </p:nvSpPr>
        <p:spPr>
          <a:xfrm>
            <a:off x="8377357" y="4266486"/>
            <a:ext cx="5403294" cy="1011198"/>
          </a:xfrm>
          <a:prstGeom prst="rect">
            <a:avLst/>
          </a:prstGeom>
          <a:noFill/>
          <a:ln/>
        </p:spPr>
        <p:txBody>
          <a:bodyPr wrap="square" lIns="0" tIns="0" rIns="0" bIns="0" rtlCol="0" anchor="t"/>
          <a:lstStyle/>
          <a:p>
            <a:pPr marL="0" indent="0" algn="r" rtl="1">
              <a:lnSpc>
                <a:spcPts val="2650"/>
              </a:lnSpc>
              <a:buNone/>
            </a:pPr>
            <a:r>
              <a:rPr lang="en-US" sz="1650" dirty="0">
                <a:solidFill>
                  <a:srgbClr val="E2E6E9"/>
                </a:solidFill>
                <a:latin typeface="IRANSans" panose="020B0506030804020204" pitchFamily="34" charset="-78"/>
                <a:ea typeface="Merriweather" pitchFamily="34" charset="-122"/>
                <a:cs typeface="IRANSans" panose="020B0506030804020204" pitchFamily="34" charset="-78"/>
              </a:rPr>
              <a:t>نسخه بهینه‌سازی شده با مکانیزم‌های توجه و تابع هزینه پیشرفته. تعادل مناسبی بین دقت و کارایی ارائه می‌دهد و در تشخیص اشتباه پس‌زمینه بهبود قابل توجهی دارد.</a:t>
            </a:r>
            <a:endParaRPr lang="en-US" sz="1650" dirty="0">
              <a:latin typeface="IRANSans" panose="020B0506030804020204" pitchFamily="34" charset="-78"/>
              <a:cs typeface="IRANSans" panose="020B0506030804020204" pitchFamily="34" charset="-78"/>
            </a:endParaRPr>
          </a:p>
        </p:txBody>
      </p:sp>
      <p:sp>
        <p:nvSpPr>
          <p:cNvPr id="15" name="Shape 13"/>
          <p:cNvSpPr/>
          <p:nvPr/>
        </p:nvSpPr>
        <p:spPr>
          <a:xfrm>
            <a:off x="6461879" y="5058966"/>
            <a:ext cx="637223" cy="22860"/>
          </a:xfrm>
          <a:prstGeom prst="roundRect">
            <a:avLst>
              <a:gd name="adj" fmla="val 390305"/>
            </a:avLst>
          </a:prstGeom>
          <a:solidFill>
            <a:srgbClr val="194A99"/>
          </a:solidFill>
          <a:ln/>
        </p:spPr>
      </p:sp>
      <p:sp>
        <p:nvSpPr>
          <p:cNvPr id="16" name="Shape 14"/>
          <p:cNvSpPr/>
          <p:nvPr/>
        </p:nvSpPr>
        <p:spPr>
          <a:xfrm>
            <a:off x="7076242" y="4831437"/>
            <a:ext cx="477917" cy="477917"/>
          </a:xfrm>
          <a:prstGeom prst="roundRect">
            <a:avLst>
              <a:gd name="adj" fmla="val 18669"/>
            </a:avLst>
          </a:prstGeom>
          <a:solidFill>
            <a:srgbClr val="003180"/>
          </a:solidFill>
          <a:ln w="7620">
            <a:solidFill>
              <a:srgbClr val="194A99"/>
            </a:solidFill>
            <a:prstDash val="solid"/>
          </a:ln>
        </p:spPr>
      </p:sp>
      <p:sp>
        <p:nvSpPr>
          <p:cNvPr id="17" name="Text 15"/>
          <p:cNvSpPr/>
          <p:nvPr/>
        </p:nvSpPr>
        <p:spPr>
          <a:xfrm>
            <a:off x="7155894" y="4871264"/>
            <a:ext cx="318611" cy="398264"/>
          </a:xfrm>
          <a:prstGeom prst="rect">
            <a:avLst/>
          </a:prstGeom>
          <a:noFill/>
          <a:ln/>
        </p:spPr>
        <p:txBody>
          <a:bodyPr wrap="none" lIns="0" tIns="0" rIns="0" bIns="0" rtlCol="0" anchor="t"/>
          <a:lstStyle/>
          <a:p>
            <a:pPr marL="0" indent="0" algn="r" rtl="1">
              <a:lnSpc>
                <a:spcPts val="2500"/>
              </a:lnSpc>
              <a:buNone/>
            </a:pPr>
            <a:r>
              <a:rPr lang="en-US" sz="2500" dirty="0">
                <a:solidFill>
                  <a:srgbClr val="E2E6E9"/>
                </a:solidFill>
                <a:latin typeface="IRANSans" panose="020B0506030804020204" pitchFamily="34" charset="-78"/>
                <a:ea typeface="Merriweather" pitchFamily="34" charset="-122"/>
                <a:cs typeface="IRANSans" panose="020B0506030804020204" pitchFamily="34" charset="-78"/>
              </a:rPr>
              <a:t>3</a:t>
            </a:r>
            <a:endParaRPr lang="en-US" sz="2500" dirty="0">
              <a:latin typeface="IRANSans" panose="020B0506030804020204" pitchFamily="34" charset="-78"/>
              <a:cs typeface="IRANSans" panose="020B0506030804020204" pitchFamily="34" charset="-78"/>
            </a:endParaRPr>
          </a:p>
        </p:txBody>
      </p:sp>
      <p:sp>
        <p:nvSpPr>
          <p:cNvPr id="18" name="Text 16"/>
          <p:cNvSpPr/>
          <p:nvPr/>
        </p:nvSpPr>
        <p:spPr>
          <a:xfrm>
            <a:off x="3597593" y="4904423"/>
            <a:ext cx="2655451" cy="331827"/>
          </a:xfrm>
          <a:prstGeom prst="rect">
            <a:avLst/>
          </a:prstGeom>
          <a:noFill/>
          <a:ln/>
        </p:spPr>
        <p:txBody>
          <a:bodyPr wrap="none" lIns="0" tIns="0" rIns="0" bIns="0" rtlCol="0" anchor="t"/>
          <a:lstStyle/>
          <a:p>
            <a:pPr marL="0" indent="0" algn="r" rtl="1">
              <a:lnSpc>
                <a:spcPts val="2600"/>
              </a:lnSpc>
              <a:buNone/>
            </a:pPr>
            <a:r>
              <a:rPr lang="en-US" sz="2050" dirty="0">
                <a:solidFill>
                  <a:srgbClr val="E2E6E9"/>
                </a:solidFill>
                <a:latin typeface="IRANSans" panose="020B0506030804020204" pitchFamily="34" charset="-78"/>
                <a:ea typeface="Merriweather" pitchFamily="34" charset="-122"/>
                <a:cs typeface="IRANSans" panose="020B0506030804020204" pitchFamily="34" charset="-78"/>
              </a:rPr>
              <a:t>YOLOv11m</a:t>
            </a:r>
            <a:endParaRPr lang="en-US" sz="2050" dirty="0">
              <a:latin typeface="IRANSans" panose="020B0506030804020204" pitchFamily="34" charset="-78"/>
              <a:cs typeface="IRANSans" panose="020B0506030804020204" pitchFamily="34" charset="-78"/>
            </a:endParaRPr>
          </a:p>
        </p:txBody>
      </p:sp>
      <p:sp>
        <p:nvSpPr>
          <p:cNvPr id="19" name="Text 17"/>
          <p:cNvSpPr/>
          <p:nvPr/>
        </p:nvSpPr>
        <p:spPr>
          <a:xfrm>
            <a:off x="849749" y="5361623"/>
            <a:ext cx="5403294" cy="1348264"/>
          </a:xfrm>
          <a:prstGeom prst="rect">
            <a:avLst/>
          </a:prstGeom>
          <a:noFill/>
          <a:ln/>
        </p:spPr>
        <p:txBody>
          <a:bodyPr wrap="square" lIns="0" tIns="0" rIns="0" bIns="0" rtlCol="0" anchor="t"/>
          <a:lstStyle/>
          <a:p>
            <a:pPr marL="0" indent="0" algn="r" rtl="1">
              <a:lnSpc>
                <a:spcPts val="2650"/>
              </a:lnSpc>
              <a:buNone/>
            </a:pPr>
            <a:r>
              <a:rPr lang="en-US" sz="1650" dirty="0">
                <a:solidFill>
                  <a:srgbClr val="E2E6E9"/>
                </a:solidFill>
                <a:latin typeface="IRANSans" panose="020B0506030804020204" pitchFamily="34" charset="-78"/>
                <a:ea typeface="Merriweather" pitchFamily="34" charset="-122"/>
                <a:cs typeface="IRANSans" panose="020B0506030804020204" pitchFamily="34" charset="-78"/>
              </a:rPr>
              <a:t>مدل بزرگتر با ظرفیت یادگیری بالاتر و دقت بالقوه بیشتر. با وجود افزایش بار </a:t>
            </a:r>
            <a:r>
              <a:rPr lang="en-US" sz="1650" dirty="0" err="1">
                <a:solidFill>
                  <a:srgbClr val="E2E6E9"/>
                </a:solidFill>
                <a:latin typeface="IRANSans" panose="020B0506030804020204" pitchFamily="34" charset="-78"/>
                <a:ea typeface="Merriweather" pitchFamily="34" charset="-122"/>
                <a:cs typeface="IRANSans" panose="020B0506030804020204" pitchFamily="34" charset="-78"/>
              </a:rPr>
              <a:t>محاسباتی</a:t>
            </a:r>
            <a:r>
              <a:rPr lang="en-US" sz="1650" dirty="0">
                <a:solidFill>
                  <a:srgbClr val="E2E6E9"/>
                </a:solidFill>
                <a:latin typeface="IRANSans" panose="020B0506030804020204" pitchFamily="34" charset="-78"/>
                <a:ea typeface="Merriweather" pitchFamily="34" charset="-122"/>
                <a:cs typeface="IRANSans" panose="020B0506030804020204" pitchFamily="34" charset="-78"/>
              </a:rPr>
              <a:t> </a:t>
            </a:r>
            <a:r>
              <a:rPr lang="fa-IR" sz="1650" dirty="0">
                <a:solidFill>
                  <a:srgbClr val="E2E6E9"/>
                </a:solidFill>
                <a:latin typeface="IRANSans" panose="020B0506030804020204" pitchFamily="34" charset="-78"/>
                <a:ea typeface="Merriweather" pitchFamily="34" charset="-122"/>
                <a:cs typeface="IRANSans" panose="020B0506030804020204" pitchFamily="34" charset="-78"/>
              </a:rPr>
              <a:t>،</a:t>
            </a:r>
            <a:r>
              <a:rPr lang="en-US" sz="1650" dirty="0">
                <a:solidFill>
                  <a:srgbClr val="E2E6E9"/>
                </a:solidFill>
                <a:latin typeface="IRANSans" panose="020B0506030804020204" pitchFamily="34" charset="-78"/>
                <a:ea typeface="Merriweather" pitchFamily="34" charset="-122"/>
                <a:cs typeface="IRANSans" panose="020B0506030804020204" pitchFamily="34" charset="-78"/>
              </a:rPr>
              <a:t>۷ برابر </a:t>
            </a:r>
            <a:r>
              <a:rPr lang="en-US" sz="1650" dirty="0" err="1">
                <a:solidFill>
                  <a:srgbClr val="E2E6E9"/>
                </a:solidFill>
                <a:latin typeface="IRANSans" panose="020B0506030804020204" pitchFamily="34" charset="-78"/>
                <a:ea typeface="Merriweather" pitchFamily="34" charset="-122"/>
                <a:cs typeface="IRANSans" panose="020B0506030804020204" pitchFamily="34" charset="-78"/>
              </a:rPr>
              <a:t>پارامتر</a:t>
            </a:r>
            <a:r>
              <a:rPr lang="en-US" sz="165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650" dirty="0" err="1">
                <a:solidFill>
                  <a:srgbClr val="E2E6E9"/>
                </a:solidFill>
                <a:latin typeface="IRANSans" panose="020B0506030804020204" pitchFamily="34" charset="-78"/>
                <a:ea typeface="Merriweather" pitchFamily="34" charset="-122"/>
                <a:cs typeface="IRANSans" panose="020B0506030804020204" pitchFamily="34" charset="-78"/>
              </a:rPr>
              <a:t>بیشتر</a:t>
            </a:r>
            <a:r>
              <a:rPr lang="en-US" sz="1650" dirty="0">
                <a:solidFill>
                  <a:srgbClr val="E2E6E9"/>
                </a:solidFill>
                <a:latin typeface="IRANSans" panose="020B0506030804020204" pitchFamily="34" charset="-78"/>
                <a:ea typeface="Merriweather" pitchFamily="34" charset="-122"/>
                <a:cs typeface="IRANSans" panose="020B0506030804020204" pitchFamily="34" charset="-78"/>
              </a:rPr>
              <a:t>، بهبود دقت آن نسبت به YOLOv8n-Improvement چشمگیر نیست. در کلاس‌های Crazing و Scratches بهبود داشته است.</a:t>
            </a:r>
            <a:endParaRPr lang="en-US" sz="1650" dirty="0">
              <a:latin typeface="IRANSans" panose="020B0506030804020204" pitchFamily="34" charset="-78"/>
              <a:cs typeface="IRANSans" panose="020B0506030804020204" pitchFamily="34" charset="-78"/>
            </a:endParaRPr>
          </a:p>
        </p:txBody>
      </p:sp>
      <p:sp>
        <p:nvSpPr>
          <p:cNvPr id="20" name="Text 18"/>
          <p:cNvSpPr/>
          <p:nvPr/>
        </p:nvSpPr>
        <p:spPr>
          <a:xfrm>
            <a:off x="849749" y="6944916"/>
            <a:ext cx="12930902" cy="674132"/>
          </a:xfrm>
          <a:prstGeom prst="rect">
            <a:avLst/>
          </a:prstGeom>
          <a:noFill/>
          <a:ln/>
        </p:spPr>
        <p:txBody>
          <a:bodyPr wrap="square" lIns="0" tIns="0" rIns="0" bIns="0" rtlCol="0" anchor="t"/>
          <a:lstStyle/>
          <a:p>
            <a:pPr marL="0" indent="0" algn="r" rtl="1">
              <a:lnSpc>
                <a:spcPts val="2650"/>
              </a:lnSpc>
              <a:buNone/>
            </a:pPr>
            <a:r>
              <a:rPr lang="en-US" sz="1650" dirty="0">
                <a:solidFill>
                  <a:srgbClr val="E2E6E9"/>
                </a:solidFill>
                <a:latin typeface="IRANSans" panose="020B0506030804020204" pitchFamily="34" charset="-78"/>
                <a:ea typeface="Merriweather" pitchFamily="34" charset="-122"/>
                <a:cs typeface="IRANSans" panose="020B0506030804020204" pitchFamily="34" charset="-78"/>
              </a:rPr>
              <a:t>انتخاب مدل مناسب به محدودیت منابع محاسباتی و سطح دقت مورد نیاز بستگی دارد. YOLOv8n-Improvement تعادل خوبی بین دقت و کارایی ارائه می‌دهد.</a:t>
            </a:r>
            <a:endParaRPr lang="en-US" sz="1650" dirty="0">
              <a:latin typeface="IRANSans" panose="020B0506030804020204" pitchFamily="34" charset="-78"/>
              <a:cs typeface="IRANSans" panose="020B0506030804020204" pitchFamily="34" charset="-7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55123" y="686157"/>
            <a:ext cx="6209348" cy="478750"/>
          </a:xfrm>
          <a:prstGeom prst="rect">
            <a:avLst/>
          </a:prstGeom>
          <a:noFill/>
          <a:ln/>
        </p:spPr>
        <p:txBody>
          <a:bodyPr wrap="none" lIns="0" tIns="0" rIns="0" bIns="0" rtlCol="0" anchor="t"/>
          <a:lstStyle/>
          <a:p>
            <a:pPr marL="0" indent="0" algn="r" rtl="1">
              <a:lnSpc>
                <a:spcPts val="3750"/>
              </a:lnSpc>
              <a:buNone/>
            </a:pPr>
            <a:r>
              <a:rPr lang="en-US" sz="3000" dirty="0">
                <a:solidFill>
                  <a:srgbClr val="F5F0F0"/>
                </a:solidFill>
                <a:latin typeface="IRANSans" panose="020B0506030804020204" pitchFamily="34" charset="-78"/>
                <a:ea typeface="Merriweather" pitchFamily="34" charset="-122"/>
                <a:cs typeface="IRANSans" panose="020B0506030804020204" pitchFamily="34" charset="-78"/>
              </a:rPr>
              <a:t>سیستم کنترل فازی: تصمیم‌گیری هوشمند</a:t>
            </a:r>
            <a:endParaRPr lang="en-US" sz="3000" dirty="0">
              <a:latin typeface="IRANSans" panose="020B0506030804020204" pitchFamily="34" charset="-78"/>
              <a:cs typeface="IRANSans" panose="020B0506030804020204" pitchFamily="34" charset="-78"/>
            </a:endParaRPr>
          </a:p>
        </p:txBody>
      </p:sp>
      <p:sp>
        <p:nvSpPr>
          <p:cNvPr id="3" name="Text 1"/>
          <p:cNvSpPr/>
          <p:nvPr/>
        </p:nvSpPr>
        <p:spPr>
          <a:xfrm>
            <a:off x="765929" y="1504474"/>
            <a:ext cx="13098542" cy="577929"/>
          </a:xfrm>
          <a:prstGeom prst="rect">
            <a:avLst/>
          </a:prstGeom>
          <a:noFill/>
          <a:ln/>
        </p:spPr>
        <p:txBody>
          <a:bodyPr wrap="square" lIns="0" tIns="0" rIns="0" bIns="0" rtlCol="0" anchor="t"/>
          <a:lstStyle/>
          <a:p>
            <a:pPr marL="0" indent="0" algn="r" rtl="1">
              <a:lnSpc>
                <a:spcPts val="2250"/>
              </a:lnSpc>
              <a:buNone/>
            </a:pPr>
            <a:r>
              <a:rPr lang="en-US" sz="1500" dirty="0">
                <a:solidFill>
                  <a:srgbClr val="E2E6E9"/>
                </a:solidFill>
                <a:latin typeface="IRANSans" panose="020B0506030804020204" pitchFamily="34" charset="-78"/>
                <a:ea typeface="Merriweather" pitchFamily="34" charset="-122"/>
                <a:cs typeface="IRANSans" panose="020B0506030804020204" pitchFamily="34" charset="-78"/>
              </a:rPr>
              <a:t>برای تبدیل خروجی مدل YOLO به یک تصمیم کنترلی، از یک سیستم استنتاج فازی (Fuzzy Inference System) نوع ممدانی استفاده شده است. این سیستم، اطلاعات تشخیص عیوب را به یک فرمان کنترلی پیوسته برای تنظیم سرعت خط تولید تبدیل می‌کند.</a:t>
            </a:r>
            <a:endParaRPr lang="en-US" sz="1500" dirty="0">
              <a:latin typeface="IRANSans" panose="020B0506030804020204" pitchFamily="34" charset="-78"/>
              <a:cs typeface="IRANSans" panose="020B0506030804020204" pitchFamily="34" charset="-78"/>
            </a:endParaRPr>
          </a:p>
        </p:txBody>
      </p:sp>
      <p:pic>
        <p:nvPicPr>
          <p:cNvPr id="4" name="Image 0" descr="preencoded.png"/>
          <p:cNvPicPr>
            <a:picLocks noChangeAspect="1"/>
          </p:cNvPicPr>
          <p:nvPr/>
        </p:nvPicPr>
        <p:blipFill>
          <a:blip r:embed="rId3"/>
          <a:stretch>
            <a:fillRect/>
          </a:stretch>
        </p:blipFill>
        <p:spPr>
          <a:xfrm>
            <a:off x="7315200" y="2273379"/>
            <a:ext cx="6549271" cy="765929"/>
          </a:xfrm>
          <a:prstGeom prst="rect">
            <a:avLst/>
          </a:prstGeom>
        </p:spPr>
      </p:pic>
      <p:sp>
        <p:nvSpPr>
          <p:cNvPr id="5" name="Text 2"/>
          <p:cNvSpPr/>
          <p:nvPr/>
        </p:nvSpPr>
        <p:spPr>
          <a:xfrm>
            <a:off x="11146274" y="3209092"/>
            <a:ext cx="2526744" cy="299204"/>
          </a:xfrm>
          <a:prstGeom prst="rect">
            <a:avLst/>
          </a:prstGeom>
          <a:noFill/>
          <a:ln/>
        </p:spPr>
        <p:txBody>
          <a:bodyPr wrap="none" lIns="0" tIns="0" rIns="0" bIns="0" rtlCol="0" anchor="t"/>
          <a:lstStyle/>
          <a:p>
            <a:pPr marL="0" indent="0" algn="r" rtl="1">
              <a:lnSpc>
                <a:spcPts val="2350"/>
              </a:lnSpc>
              <a:buNone/>
            </a:pPr>
            <a:r>
              <a:rPr lang="en-US" sz="1850" dirty="0">
                <a:solidFill>
                  <a:srgbClr val="E2E6E9"/>
                </a:solidFill>
                <a:latin typeface="IRANSans" panose="020B0506030804020204" pitchFamily="34" charset="-78"/>
                <a:ea typeface="Merriweather" pitchFamily="34" charset="-122"/>
                <a:cs typeface="IRANSans" panose="020B0506030804020204" pitchFamily="34" charset="-78"/>
              </a:rPr>
              <a:t>استخراج اطلاعات از YOLO</a:t>
            </a:r>
            <a:endParaRPr lang="en-US" sz="1850" dirty="0">
              <a:latin typeface="IRANSans" panose="020B0506030804020204" pitchFamily="34" charset="-78"/>
              <a:cs typeface="IRANSans" panose="020B0506030804020204" pitchFamily="34" charset="-78"/>
            </a:endParaRPr>
          </a:p>
        </p:txBody>
      </p:sp>
      <p:sp>
        <p:nvSpPr>
          <p:cNvPr id="6" name="Text 3"/>
          <p:cNvSpPr/>
          <p:nvPr/>
        </p:nvSpPr>
        <p:spPr>
          <a:xfrm>
            <a:off x="7506653" y="3610094"/>
            <a:ext cx="6166366" cy="866894"/>
          </a:xfrm>
          <a:prstGeom prst="rect">
            <a:avLst/>
          </a:prstGeom>
          <a:noFill/>
          <a:ln/>
        </p:spPr>
        <p:txBody>
          <a:bodyPr wrap="square" lIns="0" tIns="0" rIns="0" bIns="0" rtlCol="0" anchor="t"/>
          <a:lstStyle/>
          <a:p>
            <a:pPr marL="0" indent="0" algn="r" rtl="1">
              <a:lnSpc>
                <a:spcPts val="2250"/>
              </a:lnSpc>
              <a:buNone/>
            </a:pPr>
            <a:r>
              <a:rPr lang="en-US" sz="1500" dirty="0">
                <a:solidFill>
                  <a:srgbClr val="E2E6E9"/>
                </a:solidFill>
                <a:latin typeface="IRANSans" panose="020B0506030804020204" pitchFamily="34" charset="-78"/>
                <a:ea typeface="Merriweather" pitchFamily="34" charset="-122"/>
                <a:cs typeface="IRANSans" panose="020B0506030804020204" pitchFamily="34" charset="-78"/>
              </a:rPr>
              <a:t>YOLO مختصات جعبه مرزی، شناسه کلاس و میزان اطمینان را تولید می‌کند. این اطلاعات به "امتیاز ریسک نرمال‌شده" و "میانگین اطمینان تشخیص" تبدیل می‌شوند.</a:t>
            </a:r>
            <a:endParaRPr lang="en-US" sz="1500" dirty="0">
              <a:latin typeface="IRANSans" panose="020B0506030804020204" pitchFamily="34" charset="-78"/>
              <a:cs typeface="IRANSans" panose="020B0506030804020204" pitchFamily="34" charset="-78"/>
            </a:endParaRPr>
          </a:p>
        </p:txBody>
      </p:sp>
      <p:pic>
        <p:nvPicPr>
          <p:cNvPr id="7" name="Image 1" descr="preencoded.png"/>
          <p:cNvPicPr>
            <a:picLocks noChangeAspect="1"/>
          </p:cNvPicPr>
          <p:nvPr/>
        </p:nvPicPr>
        <p:blipFill>
          <a:blip r:embed="rId4"/>
          <a:stretch>
            <a:fillRect/>
          </a:stretch>
        </p:blipFill>
        <p:spPr>
          <a:xfrm>
            <a:off x="765929" y="2273379"/>
            <a:ext cx="6549271" cy="765929"/>
          </a:xfrm>
          <a:prstGeom prst="rect">
            <a:avLst/>
          </a:prstGeom>
        </p:spPr>
      </p:pic>
      <p:sp>
        <p:nvSpPr>
          <p:cNvPr id="8" name="Text 4"/>
          <p:cNvSpPr/>
          <p:nvPr/>
        </p:nvSpPr>
        <p:spPr>
          <a:xfrm>
            <a:off x="4729996" y="3209092"/>
            <a:ext cx="2393752" cy="299204"/>
          </a:xfrm>
          <a:prstGeom prst="rect">
            <a:avLst/>
          </a:prstGeom>
          <a:noFill/>
          <a:ln/>
        </p:spPr>
        <p:txBody>
          <a:bodyPr wrap="none" lIns="0" tIns="0" rIns="0" bIns="0" rtlCol="0" anchor="t"/>
          <a:lstStyle/>
          <a:p>
            <a:pPr marL="0" indent="0" algn="r" rtl="1">
              <a:lnSpc>
                <a:spcPts val="2350"/>
              </a:lnSpc>
              <a:buNone/>
            </a:pPr>
            <a:r>
              <a:rPr lang="en-US" sz="1850" dirty="0">
                <a:solidFill>
                  <a:srgbClr val="E2E6E9"/>
                </a:solidFill>
                <a:latin typeface="IRANSans" panose="020B0506030804020204" pitchFamily="34" charset="-78"/>
                <a:ea typeface="Merriweather" pitchFamily="34" charset="-122"/>
                <a:cs typeface="IRANSans" panose="020B0506030804020204" pitchFamily="34" charset="-78"/>
              </a:rPr>
              <a:t>ورودی‌ها و خروجی فازی</a:t>
            </a:r>
            <a:endParaRPr lang="en-US" sz="1850" dirty="0">
              <a:latin typeface="IRANSans" panose="020B0506030804020204" pitchFamily="34" charset="-78"/>
              <a:cs typeface="IRANSans" panose="020B0506030804020204" pitchFamily="34" charset="-78"/>
            </a:endParaRPr>
          </a:p>
        </p:txBody>
      </p:sp>
      <p:sp>
        <p:nvSpPr>
          <p:cNvPr id="9" name="Text 5"/>
          <p:cNvSpPr/>
          <p:nvPr/>
        </p:nvSpPr>
        <p:spPr>
          <a:xfrm>
            <a:off x="957382" y="3610094"/>
            <a:ext cx="6166366" cy="866894"/>
          </a:xfrm>
          <a:prstGeom prst="rect">
            <a:avLst/>
          </a:prstGeom>
          <a:noFill/>
          <a:ln/>
        </p:spPr>
        <p:txBody>
          <a:bodyPr wrap="square" lIns="0" tIns="0" rIns="0" bIns="0" rtlCol="0" anchor="t"/>
          <a:lstStyle/>
          <a:p>
            <a:pPr marL="0" indent="0" algn="r" rtl="1">
              <a:lnSpc>
                <a:spcPts val="2250"/>
              </a:lnSpc>
              <a:buNone/>
            </a:pPr>
            <a:r>
              <a:rPr lang="en-US" sz="1500" dirty="0">
                <a:solidFill>
                  <a:srgbClr val="E2E6E9"/>
                </a:solidFill>
                <a:latin typeface="IRANSans" panose="020B0506030804020204" pitchFamily="34" charset="-78"/>
                <a:ea typeface="Merriweather" pitchFamily="34" charset="-122"/>
                <a:cs typeface="IRANSans" panose="020B0506030804020204" pitchFamily="34" charset="-78"/>
              </a:rPr>
              <a:t>دو </a:t>
            </a:r>
            <a:r>
              <a:rPr lang="en-US" sz="1500" dirty="0" err="1">
                <a:solidFill>
                  <a:srgbClr val="E2E6E9"/>
                </a:solidFill>
                <a:latin typeface="IRANSans" panose="020B0506030804020204" pitchFamily="34" charset="-78"/>
                <a:ea typeface="Merriweather" pitchFamily="34" charset="-122"/>
                <a:cs typeface="IRANSans" panose="020B0506030804020204" pitchFamily="34" charset="-78"/>
              </a:rPr>
              <a:t>ورودی</a:t>
            </a:r>
            <a:r>
              <a:rPr lang="en-US" sz="15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500" dirty="0" err="1">
                <a:solidFill>
                  <a:srgbClr val="E2E6E9"/>
                </a:solidFill>
                <a:latin typeface="IRANSans" panose="020B0506030804020204" pitchFamily="34" charset="-78"/>
                <a:ea typeface="Merriweather" pitchFamily="34" charset="-122"/>
                <a:cs typeface="IRANSans" panose="020B0506030804020204" pitchFamily="34" charset="-78"/>
              </a:rPr>
              <a:t>امتیاز</a:t>
            </a:r>
            <a:r>
              <a:rPr lang="en-US" sz="1500" dirty="0">
                <a:solidFill>
                  <a:srgbClr val="E2E6E9"/>
                </a:solidFill>
                <a:latin typeface="IRANSans" panose="020B0506030804020204" pitchFamily="34" charset="-78"/>
                <a:ea typeface="Merriweather" pitchFamily="34" charset="-122"/>
                <a:cs typeface="IRANSans" panose="020B0506030804020204" pitchFamily="34" charset="-78"/>
              </a:rPr>
              <a:t> ریسک و اطمینان) و یک خروجی (</a:t>
            </a:r>
            <a:r>
              <a:rPr lang="en-US" sz="1500" dirty="0" err="1">
                <a:solidFill>
                  <a:srgbClr val="E2E6E9"/>
                </a:solidFill>
                <a:latin typeface="IRANSans" panose="020B0506030804020204" pitchFamily="34" charset="-78"/>
                <a:ea typeface="Merriweather" pitchFamily="34" charset="-122"/>
                <a:cs typeface="IRANSans" panose="020B0506030804020204" pitchFamily="34" charset="-78"/>
              </a:rPr>
              <a:t>تغییر</a:t>
            </a:r>
            <a:r>
              <a:rPr lang="en-US" sz="15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500" dirty="0" err="1">
                <a:solidFill>
                  <a:srgbClr val="E2E6E9"/>
                </a:solidFill>
                <a:latin typeface="IRANSans" panose="020B0506030804020204" pitchFamily="34" charset="-78"/>
                <a:ea typeface="Merriweather" pitchFamily="34" charset="-122"/>
                <a:cs typeface="IRANSans" panose="020B0506030804020204" pitchFamily="34" charset="-78"/>
              </a:rPr>
              <a:t>سرعت</a:t>
            </a:r>
            <a:r>
              <a:rPr lang="en-US" sz="1500" dirty="0">
                <a:solidFill>
                  <a:srgbClr val="E2E6E9"/>
                </a:solidFill>
                <a:latin typeface="IRANSans" panose="020B0506030804020204" pitchFamily="34" charset="-78"/>
                <a:ea typeface="Merriweather" pitchFamily="34" charset="-122"/>
                <a:cs typeface="IRANSans" panose="020B0506030804020204" pitchFamily="34" charset="-78"/>
              </a:rPr>
              <a:t> تعریف شده‌اند. هر ورودی دارای سه مجموعه فازی (Low, Medium, High) و خروجی دارای سه مجموعه (Brake, Maintain, Accelerate) است.</a:t>
            </a:r>
            <a:endParaRPr lang="en-US" sz="1500" dirty="0">
              <a:latin typeface="IRANSans" panose="020B0506030804020204" pitchFamily="34" charset="-78"/>
              <a:cs typeface="IRANSans" panose="020B0506030804020204" pitchFamily="34" charset="-78"/>
            </a:endParaRPr>
          </a:p>
        </p:txBody>
      </p:sp>
      <p:pic>
        <p:nvPicPr>
          <p:cNvPr id="10" name="Image 2" descr="preencoded.png"/>
          <p:cNvPicPr>
            <a:picLocks noChangeAspect="1"/>
          </p:cNvPicPr>
          <p:nvPr/>
        </p:nvPicPr>
        <p:blipFill>
          <a:blip r:embed="rId5"/>
          <a:stretch>
            <a:fillRect/>
          </a:stretch>
        </p:blipFill>
        <p:spPr>
          <a:xfrm>
            <a:off x="7315200" y="4668441"/>
            <a:ext cx="6549271" cy="765929"/>
          </a:xfrm>
          <a:prstGeom prst="rect">
            <a:avLst/>
          </a:prstGeom>
        </p:spPr>
      </p:pic>
      <p:sp>
        <p:nvSpPr>
          <p:cNvPr id="11" name="Text 6"/>
          <p:cNvSpPr/>
          <p:nvPr/>
        </p:nvSpPr>
        <p:spPr>
          <a:xfrm>
            <a:off x="11279267" y="5604153"/>
            <a:ext cx="2393752" cy="299204"/>
          </a:xfrm>
          <a:prstGeom prst="rect">
            <a:avLst/>
          </a:prstGeom>
          <a:noFill/>
          <a:ln/>
        </p:spPr>
        <p:txBody>
          <a:bodyPr wrap="none" lIns="0" tIns="0" rIns="0" bIns="0" rtlCol="0" anchor="t"/>
          <a:lstStyle/>
          <a:p>
            <a:pPr marL="0" indent="0" algn="r" rtl="1">
              <a:lnSpc>
                <a:spcPts val="2350"/>
              </a:lnSpc>
              <a:buNone/>
            </a:pPr>
            <a:r>
              <a:rPr lang="en-US" sz="1850" dirty="0">
                <a:solidFill>
                  <a:srgbClr val="E2E6E9"/>
                </a:solidFill>
                <a:latin typeface="IRANSans" panose="020B0506030804020204" pitchFamily="34" charset="-78"/>
                <a:ea typeface="Merriweather" pitchFamily="34" charset="-122"/>
                <a:cs typeface="IRANSans" panose="020B0506030804020204" pitchFamily="34" charset="-78"/>
              </a:rPr>
              <a:t>قوانین فازی</a:t>
            </a:r>
            <a:endParaRPr lang="en-US" sz="1850" dirty="0">
              <a:latin typeface="IRANSans" panose="020B0506030804020204" pitchFamily="34" charset="-78"/>
              <a:cs typeface="IRANSans" panose="020B0506030804020204" pitchFamily="34" charset="-78"/>
            </a:endParaRPr>
          </a:p>
        </p:txBody>
      </p:sp>
      <p:sp>
        <p:nvSpPr>
          <p:cNvPr id="12" name="Text 7"/>
          <p:cNvSpPr/>
          <p:nvPr/>
        </p:nvSpPr>
        <p:spPr>
          <a:xfrm>
            <a:off x="7506653" y="6005155"/>
            <a:ext cx="6166366" cy="577929"/>
          </a:xfrm>
          <a:prstGeom prst="rect">
            <a:avLst/>
          </a:prstGeom>
          <a:noFill/>
          <a:ln/>
        </p:spPr>
        <p:txBody>
          <a:bodyPr wrap="square" lIns="0" tIns="0" rIns="0" bIns="0" rtlCol="0" anchor="t"/>
          <a:lstStyle/>
          <a:p>
            <a:pPr marL="0" indent="0" algn="r" rtl="1">
              <a:lnSpc>
                <a:spcPts val="2250"/>
              </a:lnSpc>
              <a:buNone/>
            </a:pPr>
            <a:r>
              <a:rPr lang="en-US" sz="1500" dirty="0">
                <a:solidFill>
                  <a:srgbClr val="E2E6E9"/>
                </a:solidFill>
                <a:latin typeface="IRANSans" panose="020B0506030804020204" pitchFamily="34" charset="-78"/>
                <a:ea typeface="Merriweather" pitchFamily="34" charset="-122"/>
                <a:cs typeface="IRANSans" panose="020B0506030804020204" pitchFamily="34" charset="-78"/>
              </a:rPr>
              <a:t>قوانین به صورت ترکیب منطقی AND بین ورودی‌ها تعریف شده‌اند. مثلاً: "اگر ریسک کم و اطمینان زیاد باشد ← افزایش سرعت".</a:t>
            </a:r>
            <a:endParaRPr lang="en-US" sz="1500" dirty="0">
              <a:latin typeface="IRANSans" panose="020B0506030804020204" pitchFamily="34" charset="-78"/>
              <a:cs typeface="IRANSans" panose="020B0506030804020204" pitchFamily="34" charset="-78"/>
            </a:endParaRPr>
          </a:p>
        </p:txBody>
      </p:sp>
      <p:pic>
        <p:nvPicPr>
          <p:cNvPr id="13" name="Image 3" descr="preencoded.png"/>
          <p:cNvPicPr>
            <a:picLocks noChangeAspect="1"/>
          </p:cNvPicPr>
          <p:nvPr/>
        </p:nvPicPr>
        <p:blipFill>
          <a:blip r:embed="rId6"/>
          <a:stretch>
            <a:fillRect/>
          </a:stretch>
        </p:blipFill>
        <p:spPr>
          <a:xfrm>
            <a:off x="765929" y="4668441"/>
            <a:ext cx="6549271" cy="765929"/>
          </a:xfrm>
          <a:prstGeom prst="rect">
            <a:avLst/>
          </a:prstGeom>
        </p:spPr>
      </p:pic>
      <p:sp>
        <p:nvSpPr>
          <p:cNvPr id="14" name="Text 8"/>
          <p:cNvSpPr/>
          <p:nvPr/>
        </p:nvSpPr>
        <p:spPr>
          <a:xfrm>
            <a:off x="4729996" y="5604153"/>
            <a:ext cx="2393752" cy="299204"/>
          </a:xfrm>
          <a:prstGeom prst="rect">
            <a:avLst/>
          </a:prstGeom>
          <a:noFill/>
          <a:ln/>
        </p:spPr>
        <p:txBody>
          <a:bodyPr wrap="none" lIns="0" tIns="0" rIns="0" bIns="0" rtlCol="0" anchor="t"/>
          <a:lstStyle/>
          <a:p>
            <a:pPr marL="0" indent="0" algn="r" rtl="1">
              <a:lnSpc>
                <a:spcPts val="2350"/>
              </a:lnSpc>
              <a:buNone/>
            </a:pPr>
            <a:r>
              <a:rPr lang="en-US" sz="1850" dirty="0">
                <a:solidFill>
                  <a:srgbClr val="E2E6E9"/>
                </a:solidFill>
                <a:latin typeface="IRANSans" panose="020B0506030804020204" pitchFamily="34" charset="-78"/>
                <a:ea typeface="Merriweather" pitchFamily="34" charset="-122"/>
                <a:cs typeface="IRANSans" panose="020B0506030804020204" pitchFamily="34" charset="-78"/>
              </a:rPr>
              <a:t>خروجی نهایی</a:t>
            </a:r>
            <a:endParaRPr lang="en-US" sz="1850" dirty="0">
              <a:latin typeface="IRANSans" panose="020B0506030804020204" pitchFamily="34" charset="-78"/>
              <a:cs typeface="IRANSans" panose="020B0506030804020204" pitchFamily="34" charset="-78"/>
            </a:endParaRPr>
          </a:p>
        </p:txBody>
      </p:sp>
      <p:sp>
        <p:nvSpPr>
          <p:cNvPr id="15" name="Text 9"/>
          <p:cNvSpPr/>
          <p:nvPr/>
        </p:nvSpPr>
        <p:spPr>
          <a:xfrm>
            <a:off x="957382" y="6005155"/>
            <a:ext cx="6166366" cy="577929"/>
          </a:xfrm>
          <a:prstGeom prst="rect">
            <a:avLst/>
          </a:prstGeom>
          <a:noFill/>
          <a:ln/>
        </p:spPr>
        <p:txBody>
          <a:bodyPr wrap="square" lIns="0" tIns="0" rIns="0" bIns="0" rtlCol="0" anchor="t"/>
          <a:lstStyle/>
          <a:p>
            <a:pPr marL="0" indent="0" algn="r" rtl="1">
              <a:lnSpc>
                <a:spcPts val="2250"/>
              </a:lnSpc>
              <a:buNone/>
            </a:pPr>
            <a:r>
              <a:rPr lang="en-US" sz="1500" dirty="0">
                <a:solidFill>
                  <a:srgbClr val="E2E6E9"/>
                </a:solidFill>
                <a:latin typeface="IRANSans" panose="020B0506030804020204" pitchFamily="34" charset="-78"/>
                <a:ea typeface="Merriweather" pitchFamily="34" charset="-122"/>
                <a:cs typeface="IRANSans" panose="020B0506030804020204" pitchFamily="34" charset="-78"/>
              </a:rPr>
              <a:t>خروجی نهایی </a:t>
            </a:r>
            <a:r>
              <a:rPr lang="en-US" sz="1500" dirty="0" err="1">
                <a:solidFill>
                  <a:srgbClr val="E2E6E9"/>
                </a:solidFill>
                <a:latin typeface="IRANSans" panose="020B0506030804020204" pitchFamily="34" charset="-78"/>
                <a:ea typeface="Merriweather" pitchFamily="34" charset="-122"/>
                <a:cs typeface="IRANSans" panose="020B0506030804020204" pitchFamily="34" charset="-78"/>
              </a:rPr>
              <a:t>در</a:t>
            </a:r>
            <a:r>
              <a:rPr lang="en-US" sz="15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500" dirty="0" err="1">
                <a:solidFill>
                  <a:srgbClr val="E2E6E9"/>
                </a:solidFill>
                <a:latin typeface="IRANSans" panose="020B0506030804020204" pitchFamily="34" charset="-78"/>
                <a:ea typeface="Merriweather" pitchFamily="34" charset="-122"/>
                <a:cs typeface="IRANSans" panose="020B0506030804020204" pitchFamily="34" charset="-78"/>
              </a:rPr>
              <a:t>بازه</a:t>
            </a:r>
            <a:r>
              <a:rPr lang="en-US" sz="1500" dirty="0">
                <a:solidFill>
                  <a:srgbClr val="E2E6E9"/>
                </a:solidFill>
                <a:latin typeface="IRANSans" panose="020B0506030804020204" pitchFamily="34" charset="-78"/>
                <a:ea typeface="Merriweather" pitchFamily="34" charset="-122"/>
                <a:cs typeface="IRANSans" panose="020B0506030804020204" pitchFamily="34" charset="-78"/>
              </a:rPr>
              <a:t> [1,-1]</a:t>
            </a:r>
            <a:r>
              <a:rPr lang="fa-IR" sz="15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500" dirty="0" err="1">
                <a:solidFill>
                  <a:srgbClr val="E2E6E9"/>
                </a:solidFill>
                <a:latin typeface="IRANSans" panose="020B0506030804020204" pitchFamily="34" charset="-78"/>
                <a:ea typeface="Merriweather" pitchFamily="34" charset="-122"/>
                <a:cs typeface="IRANSans" panose="020B0506030804020204" pitchFamily="34" charset="-78"/>
              </a:rPr>
              <a:t>است</a:t>
            </a:r>
            <a:r>
              <a:rPr lang="en-US" sz="1500" dirty="0">
                <a:solidFill>
                  <a:srgbClr val="E2E6E9"/>
                </a:solidFill>
                <a:latin typeface="IRANSans" panose="020B0506030804020204" pitchFamily="34" charset="-78"/>
                <a:ea typeface="Merriweather" pitchFamily="34" charset="-122"/>
                <a:cs typeface="IRANSans" panose="020B0506030804020204" pitchFamily="34" charset="-78"/>
              </a:rPr>
              <a:t>: </a:t>
            </a:r>
            <a:r>
              <a:rPr lang="fa-IR" sz="15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500" dirty="0">
                <a:solidFill>
                  <a:srgbClr val="E2E6E9"/>
                </a:solidFill>
                <a:latin typeface="IRANSans" panose="020B0506030804020204" pitchFamily="34" charset="-78"/>
                <a:ea typeface="Merriweather" pitchFamily="34" charset="-122"/>
                <a:cs typeface="IRANSans" panose="020B0506030804020204" pitchFamily="34" charset="-78"/>
              </a:rPr>
              <a:t>-1</a:t>
            </a:r>
            <a:r>
              <a:rPr lang="fa-IR" sz="15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500" dirty="0" err="1">
                <a:solidFill>
                  <a:srgbClr val="E2E6E9"/>
                </a:solidFill>
                <a:latin typeface="IRANSans" panose="020B0506030804020204" pitchFamily="34" charset="-78"/>
                <a:ea typeface="Merriweather" pitchFamily="34" charset="-122"/>
                <a:cs typeface="IRANSans" panose="020B0506030804020204" pitchFamily="34" charset="-78"/>
              </a:rPr>
              <a:t>برای</a:t>
            </a:r>
            <a:r>
              <a:rPr lang="en-US" sz="1500" dirty="0">
                <a:solidFill>
                  <a:srgbClr val="E2E6E9"/>
                </a:solidFill>
                <a:latin typeface="IRANSans" panose="020B0506030804020204" pitchFamily="34" charset="-78"/>
                <a:ea typeface="Merriweather" pitchFamily="34" charset="-122"/>
                <a:cs typeface="IRANSans" panose="020B0506030804020204" pitchFamily="34" charset="-78"/>
              </a:rPr>
              <a:t> کاهش شدید سرعت، ۰ برای حفظ سرعت و ۱ برای افزایش سرعت.</a:t>
            </a:r>
            <a:endParaRPr lang="en-US" sz="1500" dirty="0">
              <a:latin typeface="IRANSans" panose="020B0506030804020204" pitchFamily="34" charset="-78"/>
              <a:cs typeface="IRANSans" panose="020B0506030804020204" pitchFamily="34" charset="-78"/>
            </a:endParaRPr>
          </a:p>
        </p:txBody>
      </p:sp>
      <p:sp>
        <p:nvSpPr>
          <p:cNvPr id="16" name="Text 10"/>
          <p:cNvSpPr/>
          <p:nvPr/>
        </p:nvSpPr>
        <p:spPr>
          <a:xfrm>
            <a:off x="765929" y="6965513"/>
            <a:ext cx="13098542" cy="577929"/>
          </a:xfrm>
          <a:prstGeom prst="rect">
            <a:avLst/>
          </a:prstGeom>
          <a:noFill/>
          <a:ln/>
        </p:spPr>
        <p:txBody>
          <a:bodyPr wrap="square" lIns="0" tIns="0" rIns="0" bIns="0" rtlCol="0" anchor="t"/>
          <a:lstStyle/>
          <a:p>
            <a:pPr marL="0" indent="0" algn="r" rtl="1">
              <a:lnSpc>
                <a:spcPts val="2250"/>
              </a:lnSpc>
              <a:buNone/>
            </a:pPr>
            <a:r>
              <a:rPr lang="en-US" sz="1500" dirty="0">
                <a:solidFill>
                  <a:srgbClr val="E2E6E9"/>
                </a:solidFill>
                <a:latin typeface="IRANSans" panose="020B0506030804020204" pitchFamily="34" charset="-78"/>
                <a:ea typeface="Merriweather" pitchFamily="34" charset="-122"/>
                <a:cs typeface="IRANSans" panose="020B0506030804020204" pitchFamily="34" charset="-78"/>
              </a:rPr>
              <a:t>از توابع عضویت گاوسی برای پیوستگی و جلوگیری از تغییرات ناگهانی در خروجی کنترل استفاده شده است. این سیستم فازی به عنوان یک راهنمای اولیه برای عامل یادگیری تقویتی عمل می‌کند.</a:t>
            </a:r>
            <a:endParaRPr lang="en-US" sz="1500" dirty="0">
              <a:latin typeface="IRANSans" panose="020B0506030804020204" pitchFamily="34" charset="-78"/>
              <a:cs typeface="IRANSans" panose="020B0506030804020204" pitchFamily="34" charset="-7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71786" y="646986"/>
            <a:ext cx="7153632" cy="503158"/>
          </a:xfrm>
          <a:prstGeom prst="rect">
            <a:avLst/>
          </a:prstGeom>
          <a:noFill/>
          <a:ln/>
        </p:spPr>
        <p:txBody>
          <a:bodyPr wrap="none" lIns="0" tIns="0" rIns="0" bIns="0" rtlCol="0" anchor="t"/>
          <a:lstStyle/>
          <a:p>
            <a:pPr marL="0" indent="0" algn="r" rtl="1">
              <a:lnSpc>
                <a:spcPts val="3950"/>
              </a:lnSpc>
              <a:buNone/>
            </a:pPr>
            <a:r>
              <a:rPr lang="fa-IR" sz="3150" b="1" dirty="0">
                <a:solidFill>
                  <a:srgbClr val="F5F0F0"/>
                </a:solidFill>
                <a:latin typeface="IRANSans" panose="020B0506030804020204" pitchFamily="34" charset="-78"/>
                <a:ea typeface="Merriweather" pitchFamily="34" charset="-122"/>
                <a:cs typeface="IRANSans" panose="020B0506030804020204" pitchFamily="34" charset="-78"/>
              </a:rPr>
              <a:t>قوانین سیستم کنترل فازی</a:t>
            </a:r>
            <a:endParaRPr lang="en-US" sz="3150" b="1" dirty="0">
              <a:latin typeface="IRANSans" panose="020B0506030804020204" pitchFamily="34" charset="-78"/>
              <a:cs typeface="IRANSans" panose="020B0506030804020204" pitchFamily="34" charset="-78"/>
            </a:endParaRPr>
          </a:p>
        </p:txBody>
      </p:sp>
      <p:graphicFrame>
        <p:nvGraphicFramePr>
          <p:cNvPr id="4" name="Table 3">
            <a:extLst>
              <a:ext uri="{FF2B5EF4-FFF2-40B4-BE49-F238E27FC236}">
                <a16:creationId xmlns:a16="http://schemas.microsoft.com/office/drawing/2014/main" id="{2FFE1FDA-D5AC-435E-A6C2-3E4846F52177}"/>
              </a:ext>
            </a:extLst>
          </p:cNvPr>
          <p:cNvGraphicFramePr>
            <a:graphicFrameLocks noGrp="1"/>
          </p:cNvGraphicFramePr>
          <p:nvPr>
            <p:extLst>
              <p:ext uri="{D42A27DB-BD31-4B8C-83A1-F6EECF244321}">
                <p14:modId xmlns:p14="http://schemas.microsoft.com/office/powerpoint/2010/main" val="379855602"/>
              </p:ext>
            </p:extLst>
          </p:nvPr>
        </p:nvGraphicFramePr>
        <p:xfrm>
          <a:off x="1806097" y="1361440"/>
          <a:ext cx="11018205" cy="6381436"/>
        </p:xfrm>
        <a:graphic>
          <a:graphicData uri="http://schemas.openxmlformats.org/drawingml/2006/table">
            <a:tbl>
              <a:tblPr rtl="1"/>
              <a:tblGrid>
                <a:gridCol w="2203641">
                  <a:extLst>
                    <a:ext uri="{9D8B030D-6E8A-4147-A177-3AD203B41FA5}">
                      <a16:colId xmlns:a16="http://schemas.microsoft.com/office/drawing/2014/main" val="3494606206"/>
                    </a:ext>
                  </a:extLst>
                </a:gridCol>
                <a:gridCol w="2203641">
                  <a:extLst>
                    <a:ext uri="{9D8B030D-6E8A-4147-A177-3AD203B41FA5}">
                      <a16:colId xmlns:a16="http://schemas.microsoft.com/office/drawing/2014/main" val="2161490847"/>
                    </a:ext>
                  </a:extLst>
                </a:gridCol>
                <a:gridCol w="2203641">
                  <a:extLst>
                    <a:ext uri="{9D8B030D-6E8A-4147-A177-3AD203B41FA5}">
                      <a16:colId xmlns:a16="http://schemas.microsoft.com/office/drawing/2014/main" val="2456795048"/>
                    </a:ext>
                  </a:extLst>
                </a:gridCol>
                <a:gridCol w="2203641">
                  <a:extLst>
                    <a:ext uri="{9D8B030D-6E8A-4147-A177-3AD203B41FA5}">
                      <a16:colId xmlns:a16="http://schemas.microsoft.com/office/drawing/2014/main" val="1569669837"/>
                    </a:ext>
                  </a:extLst>
                </a:gridCol>
                <a:gridCol w="2203641">
                  <a:extLst>
                    <a:ext uri="{9D8B030D-6E8A-4147-A177-3AD203B41FA5}">
                      <a16:colId xmlns:a16="http://schemas.microsoft.com/office/drawing/2014/main" val="1555395402"/>
                    </a:ext>
                  </a:extLst>
                </a:gridCol>
              </a:tblGrid>
              <a:tr h="595758">
                <a:tc>
                  <a:txBody>
                    <a:bodyPr/>
                    <a:lstStyle/>
                    <a:p>
                      <a:pPr algn="ctr" rtl="1"/>
                      <a:r>
                        <a:rPr lang="fa-IR" sz="1300" b="1">
                          <a:solidFill>
                            <a:schemeClr val="bg1"/>
                          </a:solidFill>
                          <a:effectLst/>
                          <a:latin typeface="IRANSans" panose="020B0506030804020204" pitchFamily="34" charset="-78"/>
                          <a:cs typeface="IRANSans" panose="020B0506030804020204" pitchFamily="34" charset="-78"/>
                        </a:rPr>
                        <a:t>شماره قانون</a:t>
                      </a:r>
                      <a:endParaRPr lang="fa-IR" sz="130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ورودی ۱: ریسک </a:t>
                      </a:r>
                      <a:r>
                        <a:rPr lang="en-US" sz="1300" b="1" dirty="0">
                          <a:solidFill>
                            <a:schemeClr val="bg1"/>
                          </a:solidFill>
                          <a:effectLst/>
                          <a:latin typeface="IRANSans" panose="020B0506030804020204" pitchFamily="34" charset="-78"/>
                          <a:cs typeface="IRANSans" panose="020B0506030804020204" pitchFamily="34" charset="-78"/>
                        </a:rPr>
                        <a:t>Risk</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ورودی ۲: اطمینان </a:t>
                      </a:r>
                      <a:r>
                        <a:rPr lang="en-US" sz="1300" b="1" dirty="0">
                          <a:solidFill>
                            <a:schemeClr val="bg1"/>
                          </a:solidFill>
                          <a:effectLst/>
                          <a:latin typeface="IRANSans" panose="020B0506030804020204" pitchFamily="34" charset="-78"/>
                          <a:cs typeface="IRANSans" panose="020B0506030804020204" pitchFamily="34" charset="-78"/>
                        </a:rPr>
                        <a:t>Confidence</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خروجی: تغییر سرعت </a:t>
                      </a:r>
                      <a:r>
                        <a:rPr lang="en-US" sz="1300" b="1" dirty="0">
                          <a:solidFill>
                            <a:schemeClr val="bg1"/>
                          </a:solidFill>
                          <a:effectLst/>
                          <a:latin typeface="IRANSans" panose="020B0506030804020204" pitchFamily="34" charset="-78"/>
                          <a:cs typeface="IRANSans" panose="020B0506030804020204" pitchFamily="34" charset="-78"/>
                        </a:rPr>
                        <a:t>Speed Change</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a:solidFill>
                            <a:schemeClr val="bg1"/>
                          </a:solidFill>
                          <a:effectLst/>
                          <a:latin typeface="IRANSans" panose="020B0506030804020204" pitchFamily="34" charset="-78"/>
                          <a:cs typeface="IRANSans" panose="020B0506030804020204" pitchFamily="34" charset="-78"/>
                        </a:rPr>
                        <a:t>رفتار سیستم</a:t>
                      </a:r>
                      <a:endParaRPr lang="fa-IR" sz="130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01241125"/>
                  </a:ext>
                </a:extLst>
              </a:tr>
              <a:tr h="595758">
                <a:tc>
                  <a:txBody>
                    <a:bodyPr/>
                    <a:lstStyle/>
                    <a:p>
                      <a:pPr algn="ctr" rtl="1"/>
                      <a:r>
                        <a:rPr lang="fa-IR" sz="1300" b="1">
                          <a:solidFill>
                            <a:schemeClr val="bg1"/>
                          </a:solidFill>
                          <a:effectLst/>
                          <a:latin typeface="IRANSans" panose="020B0506030804020204" pitchFamily="34" charset="-78"/>
                          <a:cs typeface="IRANSans" panose="020B0506030804020204" pitchFamily="34" charset="-78"/>
                        </a:rPr>
                        <a:t>۱</a:t>
                      </a:r>
                      <a:endParaRPr lang="fa-IR" sz="130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کم</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زیاد</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افزایش سرعت</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a:solidFill>
                            <a:schemeClr val="bg1"/>
                          </a:solidFill>
                          <a:effectLst/>
                          <a:latin typeface="IRANSans" panose="020B0506030804020204" pitchFamily="34" charset="-78"/>
                          <a:cs typeface="IRANSans" panose="020B0506030804020204" pitchFamily="34" charset="-78"/>
                        </a:rPr>
                        <a:t>شرایط ایمن و مطمئن است.</a:t>
                      </a: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5433816"/>
                  </a:ext>
                </a:extLst>
              </a:tr>
              <a:tr h="595758">
                <a:tc>
                  <a:txBody>
                    <a:bodyPr/>
                    <a:lstStyle/>
                    <a:p>
                      <a:pPr algn="ctr" rtl="1"/>
                      <a:r>
                        <a:rPr lang="fa-IR" sz="1300" b="1">
                          <a:solidFill>
                            <a:schemeClr val="bg1"/>
                          </a:solidFill>
                          <a:effectLst/>
                          <a:latin typeface="IRANSans" panose="020B0506030804020204" pitchFamily="34" charset="-78"/>
                          <a:cs typeface="IRANSans" panose="020B0506030804020204" pitchFamily="34" charset="-78"/>
                        </a:rPr>
                        <a:t>۲</a:t>
                      </a:r>
                      <a:endParaRPr lang="fa-IR" sz="130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کم</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متوسط</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افزایش سرعت</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a:solidFill>
                            <a:schemeClr val="bg1"/>
                          </a:solidFill>
                          <a:effectLst/>
                          <a:latin typeface="IRANSans" panose="020B0506030804020204" pitchFamily="34" charset="-78"/>
                          <a:cs typeface="IRANSans" panose="020B0506030804020204" pitchFamily="34" charset="-78"/>
                        </a:rPr>
                        <a:t>ریسک پایین است، با احتیاط سرعت زیاد شود.</a:t>
                      </a: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72311593"/>
                  </a:ext>
                </a:extLst>
              </a:tr>
              <a:tr h="595758">
                <a:tc>
                  <a:txBody>
                    <a:bodyPr/>
                    <a:lstStyle/>
                    <a:p>
                      <a:pPr algn="ctr" rtl="1"/>
                      <a:r>
                        <a:rPr lang="fa-IR" sz="1300" b="1">
                          <a:solidFill>
                            <a:schemeClr val="bg1"/>
                          </a:solidFill>
                          <a:effectLst/>
                          <a:latin typeface="IRANSans" panose="020B0506030804020204" pitchFamily="34" charset="-78"/>
                          <a:cs typeface="IRANSans" panose="020B0506030804020204" pitchFamily="34" charset="-78"/>
                        </a:rPr>
                        <a:t>۳</a:t>
                      </a:r>
                      <a:endParaRPr lang="fa-IR" sz="130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کم</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کم</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حفظ سرعت</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a:solidFill>
                            <a:schemeClr val="bg1"/>
                          </a:solidFill>
                          <a:effectLst/>
                          <a:latin typeface="IRANSans" panose="020B0506030804020204" pitchFamily="34" charset="-78"/>
                          <a:cs typeface="IRANSans" panose="020B0506030804020204" pitchFamily="34" charset="-78"/>
                        </a:rPr>
                        <a:t>ریسک کم است اما مدل مطمئن نیست (احتیاط).</a:t>
                      </a: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2002478"/>
                  </a:ext>
                </a:extLst>
              </a:tr>
              <a:tr h="595758">
                <a:tc>
                  <a:txBody>
                    <a:bodyPr/>
                    <a:lstStyle/>
                    <a:p>
                      <a:pPr algn="ctr" rtl="1"/>
                      <a:r>
                        <a:rPr lang="fa-IR" sz="1300" b="1">
                          <a:solidFill>
                            <a:schemeClr val="bg1"/>
                          </a:solidFill>
                          <a:effectLst/>
                          <a:latin typeface="IRANSans" panose="020B0506030804020204" pitchFamily="34" charset="-78"/>
                          <a:cs typeface="IRANSans" panose="020B0506030804020204" pitchFamily="34" charset="-78"/>
                        </a:rPr>
                        <a:t>۴</a:t>
                      </a:r>
                      <a:endParaRPr lang="fa-IR" sz="130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متوسط</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زیاد</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کاهش سرعت</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a:solidFill>
                            <a:schemeClr val="bg1"/>
                          </a:solidFill>
                          <a:effectLst/>
                          <a:latin typeface="IRANSans" panose="020B0506030804020204" pitchFamily="34" charset="-78"/>
                          <a:cs typeface="IRANSans" panose="020B0506030804020204" pitchFamily="34" charset="-78"/>
                        </a:rPr>
                        <a:t>خطر متوسط قطعی است، سرعت باید کم شود.</a:t>
                      </a: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6650329"/>
                  </a:ext>
                </a:extLst>
              </a:tr>
              <a:tr h="595758">
                <a:tc>
                  <a:txBody>
                    <a:bodyPr/>
                    <a:lstStyle/>
                    <a:p>
                      <a:pPr algn="ctr" rtl="1"/>
                      <a:r>
                        <a:rPr lang="fa-IR" sz="1300" b="1">
                          <a:solidFill>
                            <a:schemeClr val="bg1"/>
                          </a:solidFill>
                          <a:effectLst/>
                          <a:latin typeface="IRANSans" panose="020B0506030804020204" pitchFamily="34" charset="-78"/>
                          <a:cs typeface="IRANSans" panose="020B0506030804020204" pitchFamily="34" charset="-78"/>
                        </a:rPr>
                        <a:t>۵</a:t>
                      </a:r>
                      <a:endParaRPr lang="fa-IR" sz="130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متوسط</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متوسط</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حفظ سرعت</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a:solidFill>
                            <a:schemeClr val="bg1"/>
                          </a:solidFill>
                          <a:effectLst/>
                          <a:latin typeface="IRANSans" panose="020B0506030804020204" pitchFamily="34" charset="-78"/>
                          <a:cs typeface="IRANSans" panose="020B0506030804020204" pitchFamily="34" charset="-78"/>
                        </a:rPr>
                        <a:t>شرایط لب‌مرزی است، تغییر ندهیم.</a:t>
                      </a: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36062"/>
                  </a:ext>
                </a:extLst>
              </a:tr>
              <a:tr h="595758">
                <a:tc>
                  <a:txBody>
                    <a:bodyPr/>
                    <a:lstStyle/>
                    <a:p>
                      <a:pPr algn="ctr" rtl="1"/>
                      <a:r>
                        <a:rPr lang="fa-IR" sz="1300" b="1">
                          <a:solidFill>
                            <a:schemeClr val="bg1"/>
                          </a:solidFill>
                          <a:effectLst/>
                          <a:latin typeface="IRANSans" panose="020B0506030804020204" pitchFamily="34" charset="-78"/>
                          <a:cs typeface="IRANSans" panose="020B0506030804020204" pitchFamily="34" charset="-78"/>
                        </a:rPr>
                        <a:t>۶</a:t>
                      </a:r>
                      <a:endParaRPr lang="fa-IR" sz="130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متوسط</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کم</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حفظ سرعت</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a:solidFill>
                            <a:schemeClr val="bg1"/>
                          </a:solidFill>
                          <a:effectLst/>
                          <a:latin typeface="IRANSans" panose="020B0506030804020204" pitchFamily="34" charset="-78"/>
                          <a:cs typeface="IRANSans" panose="020B0506030804020204" pitchFamily="34" charset="-78"/>
                        </a:rPr>
                        <a:t>مدل شک دارد، وضعیت فعلی حفظ شود.</a:t>
                      </a: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4150015"/>
                  </a:ext>
                </a:extLst>
              </a:tr>
              <a:tr h="595758">
                <a:tc>
                  <a:txBody>
                    <a:bodyPr/>
                    <a:lstStyle/>
                    <a:p>
                      <a:pPr algn="ctr" rtl="1"/>
                      <a:r>
                        <a:rPr lang="fa-IR" sz="1300" b="1">
                          <a:solidFill>
                            <a:schemeClr val="bg1"/>
                          </a:solidFill>
                          <a:effectLst/>
                          <a:latin typeface="IRANSans" panose="020B0506030804020204" pitchFamily="34" charset="-78"/>
                          <a:cs typeface="IRANSans" panose="020B0506030804020204" pitchFamily="34" charset="-78"/>
                        </a:rPr>
                        <a:t>۷</a:t>
                      </a:r>
                      <a:endParaRPr lang="fa-IR" sz="130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زیاد</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زیاد</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کاهش سرعت</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a:solidFill>
                            <a:schemeClr val="bg1"/>
                          </a:solidFill>
                          <a:effectLst/>
                          <a:latin typeface="IRANSans" panose="020B0506030804020204" pitchFamily="34" charset="-78"/>
                          <a:cs typeface="IRANSans" panose="020B0506030804020204" pitchFamily="34" charset="-78"/>
                        </a:rPr>
                        <a:t>خطر قطعی و بالا (ترمز شدید).</a:t>
                      </a: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45422626"/>
                  </a:ext>
                </a:extLst>
              </a:tr>
              <a:tr h="581628">
                <a:tc>
                  <a:txBody>
                    <a:bodyPr/>
                    <a:lstStyle/>
                    <a:p>
                      <a:pPr algn="ctr" rtl="1"/>
                      <a:r>
                        <a:rPr lang="fa-IR" sz="1300" b="1">
                          <a:solidFill>
                            <a:schemeClr val="bg1"/>
                          </a:solidFill>
                          <a:effectLst/>
                          <a:latin typeface="IRANSans" panose="020B0506030804020204" pitchFamily="34" charset="-78"/>
                          <a:cs typeface="IRANSans" panose="020B0506030804020204" pitchFamily="34" charset="-78"/>
                        </a:rPr>
                        <a:t>۸</a:t>
                      </a:r>
                      <a:endParaRPr lang="fa-IR" sz="130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زیاد</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متوسط</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کاهش سرعت</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a:solidFill>
                            <a:schemeClr val="bg1"/>
                          </a:solidFill>
                          <a:effectLst/>
                          <a:latin typeface="IRANSans" panose="020B0506030804020204" pitchFamily="34" charset="-78"/>
                          <a:cs typeface="IRANSans" panose="020B0506030804020204" pitchFamily="34" charset="-78"/>
                        </a:rPr>
                        <a:t>خطر بالا محتمل است (ترمز).</a:t>
                      </a: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31935622"/>
                  </a:ext>
                </a:extLst>
              </a:tr>
              <a:tr h="1033744">
                <a:tc>
                  <a:txBody>
                    <a:bodyPr/>
                    <a:lstStyle/>
                    <a:p>
                      <a:pPr algn="ctr" rtl="1"/>
                      <a:r>
                        <a:rPr lang="fa-IR" sz="1300" b="1">
                          <a:solidFill>
                            <a:schemeClr val="bg1"/>
                          </a:solidFill>
                          <a:effectLst/>
                          <a:latin typeface="IRANSans" panose="020B0506030804020204" pitchFamily="34" charset="-78"/>
                          <a:cs typeface="IRANSans" panose="020B0506030804020204" pitchFamily="34" charset="-78"/>
                        </a:rPr>
                        <a:t>۹</a:t>
                      </a:r>
                      <a:endParaRPr lang="fa-IR" sz="130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زیاد</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کم</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b="1" dirty="0">
                          <a:solidFill>
                            <a:schemeClr val="bg1"/>
                          </a:solidFill>
                          <a:effectLst/>
                          <a:latin typeface="IRANSans" panose="020B0506030804020204" pitchFamily="34" charset="-78"/>
                          <a:cs typeface="IRANSans" panose="020B0506030804020204" pitchFamily="34" charset="-78"/>
                        </a:rPr>
                        <a:t>کاهش سرعت</a:t>
                      </a:r>
                      <a:r>
                        <a:rPr lang="en-US" sz="1300" b="1" dirty="0">
                          <a:solidFill>
                            <a:schemeClr val="bg1"/>
                          </a:solidFill>
                          <a:effectLst/>
                          <a:latin typeface="IRANSans" panose="020B0506030804020204" pitchFamily="34" charset="-78"/>
                          <a:cs typeface="IRANSans" panose="020B0506030804020204" pitchFamily="34" charset="-78"/>
                        </a:rPr>
                        <a:t>)</a:t>
                      </a:r>
                      <a:endParaRPr lang="en-US" sz="1300" dirty="0">
                        <a:solidFill>
                          <a:schemeClr val="bg1"/>
                        </a:solidFill>
                        <a:effectLst/>
                        <a:latin typeface="IRANSans" panose="020B0506030804020204" pitchFamily="34" charset="-78"/>
                        <a:cs typeface="IRANSans" panose="020B0506030804020204" pitchFamily="34" charset="-78"/>
                      </a:endParaRP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algn="ctr" rtl="1"/>
                      <a:r>
                        <a:rPr lang="fa-IR" sz="1300" dirty="0">
                          <a:solidFill>
                            <a:schemeClr val="bg1"/>
                          </a:solidFill>
                          <a:effectLst/>
                          <a:latin typeface="IRANSans" panose="020B0506030804020204" pitchFamily="34" charset="-78"/>
                          <a:cs typeface="IRANSans" panose="020B0506030804020204" pitchFamily="34" charset="-78"/>
                        </a:rPr>
                        <a:t>حتی با اطمینان کم، ریسک بالا شوخی‌بردار نیست (ایمنی اولویت دارد).</a:t>
                      </a:r>
                    </a:p>
                  </a:txBody>
                  <a:tcPr marL="85130" marR="85130" marT="56753" marB="5675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5533321"/>
                  </a:ext>
                </a:extLst>
              </a:tr>
            </a:tbl>
          </a:graphicData>
        </a:graphic>
      </p:graphicFrame>
    </p:spTree>
    <p:extLst>
      <p:ext uri="{BB962C8B-B14F-4D97-AF65-F5344CB8AC3E}">
        <p14:creationId xmlns:p14="http://schemas.microsoft.com/office/powerpoint/2010/main" val="1860482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245078" y="455057"/>
            <a:ext cx="5002649" cy="413742"/>
          </a:xfrm>
          <a:prstGeom prst="rect">
            <a:avLst/>
          </a:prstGeom>
          <a:noFill/>
          <a:ln/>
        </p:spPr>
        <p:txBody>
          <a:bodyPr wrap="none" lIns="0" tIns="0" rIns="0" bIns="0" rtlCol="0" anchor="t"/>
          <a:lstStyle/>
          <a:p>
            <a:pPr marL="0" indent="0" algn="r" rtl="1">
              <a:lnSpc>
                <a:spcPts val="3250"/>
              </a:lnSpc>
              <a:buNone/>
            </a:pPr>
            <a:r>
              <a:rPr lang="en-US" sz="2600" dirty="0">
                <a:solidFill>
                  <a:srgbClr val="F5F0F0"/>
                </a:solidFill>
                <a:latin typeface="IRANSans" panose="020B0506030804020204" pitchFamily="34" charset="-78"/>
                <a:ea typeface="Merriweather" pitchFamily="34" charset="-122"/>
                <a:cs typeface="IRANSans" panose="020B0506030804020204" pitchFamily="34" charset="-78"/>
              </a:rPr>
              <a:t>شبیه‌سازی حلقه‌بسته و یادگیری تقویتی</a:t>
            </a:r>
            <a:endParaRPr lang="en-US" sz="2600" dirty="0">
              <a:latin typeface="IRANSans" panose="020B0506030804020204" pitchFamily="34" charset="-78"/>
              <a:cs typeface="IRANSans" panose="020B0506030804020204" pitchFamily="34" charset="-78"/>
            </a:endParaRPr>
          </a:p>
        </p:txBody>
      </p:sp>
      <p:sp>
        <p:nvSpPr>
          <p:cNvPr id="3" name="Text 1"/>
          <p:cNvSpPr/>
          <p:nvPr/>
        </p:nvSpPr>
        <p:spPr>
          <a:xfrm>
            <a:off x="1382554" y="1122402"/>
            <a:ext cx="11865173" cy="467678"/>
          </a:xfrm>
          <a:prstGeom prst="rect">
            <a:avLst/>
          </a:prstGeom>
          <a:noFill/>
          <a:ln/>
        </p:spPr>
        <p:txBody>
          <a:bodyPr wrap="square" lIns="0" tIns="0" rIns="0" bIns="0" rtlCol="0" anchor="t"/>
          <a:lstStyle/>
          <a:p>
            <a:pPr marL="0" indent="0" algn="r" rtl="1">
              <a:lnSpc>
                <a:spcPts val="1800"/>
              </a:lnSpc>
              <a:buNone/>
            </a:pPr>
            <a:r>
              <a:rPr lang="en-US" sz="1300" dirty="0">
                <a:solidFill>
                  <a:srgbClr val="E2E6E9"/>
                </a:solidFill>
                <a:latin typeface="IRANSans" panose="020B0506030804020204" pitchFamily="34" charset="-78"/>
                <a:ea typeface="Merriweather" pitchFamily="34" charset="-122"/>
                <a:cs typeface="IRANSans" panose="020B0506030804020204" pitchFamily="34" charset="-78"/>
              </a:rPr>
              <a:t>یک سیستم کنترل حلقه‌بسته برای تنظیم دینامیکی سرعت نوار نقاله بر اساس عیوب تشخیص‌داده شده توسط YOLO طراحی شد. این سیستم از یادگیری عمیق برای تشخیص و منطق فازی برای تصمیم‌گیری کنترلی استفاده می‌کند.</a:t>
            </a:r>
            <a:endParaRPr lang="en-US" sz="1300" dirty="0">
              <a:latin typeface="IRANSans" panose="020B0506030804020204" pitchFamily="34" charset="-78"/>
              <a:cs typeface="IRANSans" panose="020B0506030804020204" pitchFamily="34" charset="-78"/>
            </a:endParaRPr>
          </a:p>
        </p:txBody>
      </p:sp>
      <p:pic>
        <p:nvPicPr>
          <p:cNvPr id="4" name="Image 0" descr="preencoded.png"/>
          <p:cNvPicPr>
            <a:picLocks noChangeAspect="1"/>
          </p:cNvPicPr>
          <p:nvPr/>
        </p:nvPicPr>
        <p:blipFill>
          <a:blip r:embed="rId3"/>
          <a:stretch>
            <a:fillRect/>
          </a:stretch>
        </p:blipFill>
        <p:spPr>
          <a:xfrm>
            <a:off x="1643896" y="1732717"/>
            <a:ext cx="11342489" cy="4446627"/>
          </a:xfrm>
          <a:prstGeom prst="rect">
            <a:avLst/>
          </a:prstGeom>
        </p:spPr>
      </p:pic>
      <p:sp>
        <p:nvSpPr>
          <p:cNvPr id="5" name="Text 2"/>
          <p:cNvSpPr/>
          <p:nvPr/>
        </p:nvSpPr>
        <p:spPr>
          <a:xfrm>
            <a:off x="10638562" y="1950788"/>
            <a:ext cx="2076379" cy="333704"/>
          </a:xfrm>
          <a:prstGeom prst="rect">
            <a:avLst/>
          </a:prstGeom>
          <a:noFill/>
          <a:ln/>
        </p:spPr>
        <p:txBody>
          <a:bodyPr wrap="none" lIns="0" tIns="0" rIns="0" bIns="0" rtlCol="0" anchor="t"/>
          <a:lstStyle/>
          <a:p>
            <a:pPr marL="0" indent="0" algn="r" rtl="1">
              <a:lnSpc>
                <a:spcPts val="2600"/>
              </a:lnSpc>
              <a:buNone/>
            </a:pPr>
            <a:r>
              <a:rPr lang="en-US" sz="2100" dirty="0">
                <a:solidFill>
                  <a:srgbClr val="F5F0F0"/>
                </a:solidFill>
                <a:latin typeface="IRANSans" panose="020B0506030804020204" pitchFamily="34" charset="-78"/>
                <a:ea typeface="Merriweather" pitchFamily="34" charset="-122"/>
                <a:cs typeface="IRANSans" panose="020B0506030804020204" pitchFamily="34" charset="-78"/>
              </a:rPr>
              <a:t>تصویر</a:t>
            </a:r>
            <a:endParaRPr lang="en-US" sz="2100" dirty="0">
              <a:latin typeface="IRANSans" panose="020B0506030804020204" pitchFamily="34" charset="-78"/>
              <a:cs typeface="IRANSans" panose="020B0506030804020204" pitchFamily="34" charset="-78"/>
            </a:endParaRPr>
          </a:p>
        </p:txBody>
      </p:sp>
      <p:sp>
        <p:nvSpPr>
          <p:cNvPr id="6" name="Text 3"/>
          <p:cNvSpPr/>
          <p:nvPr/>
        </p:nvSpPr>
        <p:spPr>
          <a:xfrm>
            <a:off x="1915545" y="1950788"/>
            <a:ext cx="2076379" cy="333704"/>
          </a:xfrm>
          <a:prstGeom prst="rect">
            <a:avLst/>
          </a:prstGeom>
          <a:noFill/>
          <a:ln/>
        </p:spPr>
        <p:txBody>
          <a:bodyPr wrap="none" lIns="0" tIns="0" rIns="0" bIns="0" rtlCol="0" anchor="t"/>
          <a:lstStyle/>
          <a:p>
            <a:pPr marL="0" indent="0" algn="r" rtl="1">
              <a:lnSpc>
                <a:spcPts val="2600"/>
              </a:lnSpc>
              <a:buNone/>
            </a:pPr>
            <a:r>
              <a:rPr lang="en-US" sz="2100" dirty="0">
                <a:solidFill>
                  <a:srgbClr val="F5F0F0"/>
                </a:solidFill>
                <a:latin typeface="IRANSans" panose="020B0506030804020204" pitchFamily="34" charset="-78"/>
                <a:ea typeface="Merriweather" pitchFamily="34" charset="-122"/>
                <a:cs typeface="IRANSans" panose="020B0506030804020204" pitchFamily="34" charset="-78"/>
              </a:rPr>
              <a:t>YOLO</a:t>
            </a:r>
            <a:endParaRPr lang="en-US" sz="2100" dirty="0">
              <a:latin typeface="IRANSans" panose="020B0506030804020204" pitchFamily="34" charset="-78"/>
              <a:cs typeface="IRANSans" panose="020B0506030804020204" pitchFamily="34" charset="-78"/>
            </a:endParaRPr>
          </a:p>
        </p:txBody>
      </p:sp>
      <p:sp>
        <p:nvSpPr>
          <p:cNvPr id="7" name="Text 4"/>
          <p:cNvSpPr/>
          <p:nvPr/>
        </p:nvSpPr>
        <p:spPr>
          <a:xfrm>
            <a:off x="1915545" y="5627462"/>
            <a:ext cx="2076379" cy="333704"/>
          </a:xfrm>
          <a:prstGeom prst="rect">
            <a:avLst/>
          </a:prstGeom>
          <a:noFill/>
          <a:ln/>
        </p:spPr>
        <p:txBody>
          <a:bodyPr wrap="none" lIns="0" tIns="0" rIns="0" bIns="0" rtlCol="0" anchor="t"/>
          <a:lstStyle/>
          <a:p>
            <a:pPr marL="0" indent="0" algn="r" rtl="1">
              <a:lnSpc>
                <a:spcPts val="2600"/>
              </a:lnSpc>
              <a:buNone/>
            </a:pPr>
            <a:r>
              <a:rPr lang="en-US" sz="2100" dirty="0">
                <a:solidFill>
                  <a:srgbClr val="F5F0F0"/>
                </a:solidFill>
                <a:latin typeface="IRANSans" panose="020B0506030804020204" pitchFamily="34" charset="-78"/>
                <a:ea typeface="Merriweather" pitchFamily="34" charset="-122"/>
                <a:cs typeface="IRANSans" panose="020B0506030804020204" pitchFamily="34" charset="-78"/>
              </a:rPr>
              <a:t>برآورد ریسک</a:t>
            </a:r>
            <a:endParaRPr lang="en-US" sz="2100" dirty="0">
              <a:latin typeface="IRANSans" panose="020B0506030804020204" pitchFamily="34" charset="-78"/>
              <a:cs typeface="IRANSans" panose="020B0506030804020204" pitchFamily="34" charset="-78"/>
            </a:endParaRPr>
          </a:p>
        </p:txBody>
      </p:sp>
      <p:sp>
        <p:nvSpPr>
          <p:cNvPr id="8" name="Text 5"/>
          <p:cNvSpPr/>
          <p:nvPr/>
        </p:nvSpPr>
        <p:spPr>
          <a:xfrm>
            <a:off x="10638562" y="5627462"/>
            <a:ext cx="2076379" cy="333704"/>
          </a:xfrm>
          <a:prstGeom prst="rect">
            <a:avLst/>
          </a:prstGeom>
          <a:noFill/>
          <a:ln/>
        </p:spPr>
        <p:txBody>
          <a:bodyPr wrap="none" lIns="0" tIns="0" rIns="0" bIns="0" rtlCol="0" anchor="t"/>
          <a:lstStyle/>
          <a:p>
            <a:pPr marL="0" indent="0" algn="r" rtl="1">
              <a:lnSpc>
                <a:spcPts val="2600"/>
              </a:lnSpc>
              <a:buNone/>
            </a:pPr>
            <a:r>
              <a:rPr lang="en-US" sz="2100" dirty="0">
                <a:solidFill>
                  <a:srgbClr val="F5F0F0"/>
                </a:solidFill>
                <a:latin typeface="IRANSans" panose="020B0506030804020204" pitchFamily="34" charset="-78"/>
                <a:ea typeface="Merriweather" pitchFamily="34" charset="-122"/>
                <a:cs typeface="IRANSans" panose="020B0506030804020204" pitchFamily="34" charset="-78"/>
              </a:rPr>
              <a:t>کنترل فازی</a:t>
            </a:r>
            <a:endParaRPr lang="en-US" sz="2100" dirty="0">
              <a:latin typeface="IRANSans" panose="020B0506030804020204" pitchFamily="34" charset="-78"/>
              <a:cs typeface="IRANSans" panose="020B0506030804020204" pitchFamily="34" charset="-78"/>
            </a:endParaRPr>
          </a:p>
        </p:txBody>
      </p:sp>
      <p:sp>
        <p:nvSpPr>
          <p:cNvPr id="9" name="Text 6"/>
          <p:cNvSpPr/>
          <p:nvPr/>
        </p:nvSpPr>
        <p:spPr>
          <a:xfrm>
            <a:off x="1382554" y="6321981"/>
            <a:ext cx="11865173" cy="467678"/>
          </a:xfrm>
          <a:prstGeom prst="rect">
            <a:avLst/>
          </a:prstGeom>
          <a:noFill/>
          <a:ln/>
        </p:spPr>
        <p:txBody>
          <a:bodyPr wrap="square" lIns="0" tIns="0" rIns="0" bIns="0" rtlCol="0" anchor="t"/>
          <a:lstStyle/>
          <a:p>
            <a:pPr marL="0" indent="0" algn="r" rtl="1">
              <a:lnSpc>
                <a:spcPts val="1800"/>
              </a:lnSpc>
              <a:buNone/>
            </a:pPr>
            <a:r>
              <a:rPr lang="en-US" sz="1300" dirty="0">
                <a:solidFill>
                  <a:srgbClr val="E2E6E9"/>
                </a:solidFill>
                <a:latin typeface="IRANSans" panose="020B0506030804020204" pitchFamily="34" charset="-78"/>
                <a:ea typeface="Merriweather" pitchFamily="34" charset="-122"/>
                <a:cs typeface="IRANSans" panose="020B0506030804020204" pitchFamily="34" charset="-78"/>
              </a:rPr>
              <a:t>هدف از به کارگیری Reinforcement Learning (RL) ایجاد یک مکانیزم تصمیم‌گیری تطبیقی برای تعادل بین بهره‌وری </a:t>
            </a:r>
            <a:r>
              <a:rPr lang="en-US" sz="1300" dirty="0" err="1">
                <a:solidFill>
                  <a:srgbClr val="E2E6E9"/>
                </a:solidFill>
                <a:latin typeface="IRANSans" panose="020B0506030804020204" pitchFamily="34" charset="-78"/>
                <a:ea typeface="Merriweather" pitchFamily="34" charset="-122"/>
                <a:cs typeface="IRANSans" panose="020B0506030804020204" pitchFamily="34" charset="-78"/>
              </a:rPr>
              <a:t>تولید</a:t>
            </a:r>
            <a:r>
              <a:rPr lang="en-US" sz="1300" dirty="0">
                <a:solidFill>
                  <a:srgbClr val="E2E6E9"/>
                </a:solidFill>
                <a:latin typeface="IRANSans" panose="020B0506030804020204" pitchFamily="34" charset="-78"/>
                <a:ea typeface="Merriweather" pitchFamily="34" charset="-122"/>
                <a:cs typeface="IRANSans" panose="020B0506030804020204" pitchFamily="34" charset="-78"/>
              </a:rPr>
              <a:t> </a:t>
            </a:r>
            <a:r>
              <a:rPr lang="fa-IR" sz="1300" dirty="0">
                <a:solidFill>
                  <a:srgbClr val="E2E6E9"/>
                </a:solidFill>
                <a:latin typeface="IRANSans" panose="020B0506030804020204" pitchFamily="34" charset="-78"/>
                <a:ea typeface="Merriweather" pitchFamily="34" charset="-122"/>
                <a:cs typeface="IRANSans" panose="020B0506030804020204" pitchFamily="34" charset="-78"/>
              </a:rPr>
              <a:t>،</a:t>
            </a:r>
            <a:r>
              <a:rPr lang="en-US" sz="1300" dirty="0" err="1">
                <a:solidFill>
                  <a:srgbClr val="E2E6E9"/>
                </a:solidFill>
                <a:latin typeface="IRANSans" panose="020B0506030804020204" pitchFamily="34" charset="-78"/>
                <a:ea typeface="Merriweather" pitchFamily="34" charset="-122"/>
                <a:cs typeface="IRANSans" panose="020B0506030804020204" pitchFamily="34" charset="-78"/>
              </a:rPr>
              <a:t>افزایش</a:t>
            </a:r>
            <a:r>
              <a:rPr lang="en-US" sz="13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300" dirty="0" err="1">
                <a:solidFill>
                  <a:srgbClr val="E2E6E9"/>
                </a:solidFill>
                <a:latin typeface="IRANSans" panose="020B0506030804020204" pitchFamily="34" charset="-78"/>
                <a:ea typeface="Merriweather" pitchFamily="34" charset="-122"/>
                <a:cs typeface="IRANSans" panose="020B0506030804020204" pitchFamily="34" charset="-78"/>
              </a:rPr>
              <a:t>سرعت</a:t>
            </a:r>
            <a:r>
              <a:rPr lang="fa-IR" sz="1300" dirty="0">
                <a:solidFill>
                  <a:srgbClr val="E2E6E9"/>
                </a:solidFill>
                <a:latin typeface="IRANSans" panose="020B0506030804020204" pitchFamily="34" charset="-78"/>
                <a:ea typeface="Merriweather" pitchFamily="34" charset="-122"/>
                <a:cs typeface="IRANSans" panose="020B0506030804020204" pitchFamily="34" charset="-78"/>
              </a:rPr>
              <a:t>،</a:t>
            </a:r>
            <a:r>
              <a:rPr lang="en-US" sz="1300" dirty="0">
                <a:solidFill>
                  <a:srgbClr val="E2E6E9"/>
                </a:solidFill>
                <a:latin typeface="IRANSans" panose="020B0506030804020204" pitchFamily="34" charset="-78"/>
                <a:ea typeface="Merriweather" pitchFamily="34" charset="-122"/>
                <a:cs typeface="IRANSans" panose="020B0506030804020204" pitchFamily="34" charset="-78"/>
              </a:rPr>
              <a:t> و </a:t>
            </a:r>
            <a:r>
              <a:rPr lang="en-US" sz="1300" dirty="0" err="1">
                <a:solidFill>
                  <a:srgbClr val="E2E6E9"/>
                </a:solidFill>
                <a:latin typeface="IRANSans" panose="020B0506030804020204" pitchFamily="34" charset="-78"/>
                <a:ea typeface="Merriweather" pitchFamily="34" charset="-122"/>
                <a:cs typeface="IRANSans" panose="020B0506030804020204" pitchFamily="34" charset="-78"/>
              </a:rPr>
              <a:t>کمینه‌سازی</a:t>
            </a:r>
            <a:r>
              <a:rPr lang="en-US" sz="13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300" dirty="0" err="1">
                <a:solidFill>
                  <a:srgbClr val="E2E6E9"/>
                </a:solidFill>
                <a:latin typeface="IRANSans" panose="020B0506030804020204" pitchFamily="34" charset="-78"/>
                <a:ea typeface="Merriweather" pitchFamily="34" charset="-122"/>
                <a:cs typeface="IRANSans" panose="020B0506030804020204" pitchFamily="34" charset="-78"/>
              </a:rPr>
              <a:t>عیوب</a:t>
            </a:r>
            <a:r>
              <a:rPr lang="fa-IR" sz="13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300" dirty="0" err="1">
                <a:solidFill>
                  <a:srgbClr val="E2E6E9"/>
                </a:solidFill>
                <a:latin typeface="IRANSans" panose="020B0506030804020204" pitchFamily="34" charset="-78"/>
                <a:ea typeface="Merriweather" pitchFamily="34" charset="-122"/>
                <a:cs typeface="IRANSans" panose="020B0506030804020204" pitchFamily="34" charset="-78"/>
              </a:rPr>
              <a:t>کاهش</a:t>
            </a:r>
            <a:r>
              <a:rPr lang="en-US" sz="13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300" dirty="0" err="1">
                <a:solidFill>
                  <a:srgbClr val="E2E6E9"/>
                </a:solidFill>
                <a:latin typeface="IRANSans" panose="020B0506030804020204" pitchFamily="34" charset="-78"/>
                <a:ea typeface="Merriweather" pitchFamily="34" charset="-122"/>
                <a:cs typeface="IRANSans" panose="020B0506030804020204" pitchFamily="34" charset="-78"/>
              </a:rPr>
              <a:t>سرعت</a:t>
            </a:r>
            <a:r>
              <a:rPr lang="fa-IR" sz="1300" dirty="0">
                <a:solidFill>
                  <a:srgbClr val="E2E6E9"/>
                </a:solidFill>
                <a:latin typeface="IRANSans" panose="020B0506030804020204" pitchFamily="34" charset="-78"/>
                <a:ea typeface="Merriweather" pitchFamily="34" charset="-122"/>
                <a:cs typeface="IRANSans" panose="020B0506030804020204" pitchFamily="34" charset="-78"/>
              </a:rPr>
              <a:t>،</a:t>
            </a:r>
            <a:r>
              <a:rPr lang="en-US" sz="1300" dirty="0">
                <a:solidFill>
                  <a:srgbClr val="E2E6E9"/>
                </a:solidFill>
                <a:latin typeface="IRANSans" panose="020B0506030804020204" pitchFamily="34" charset="-78"/>
                <a:ea typeface="Merriweather" pitchFamily="34" charset="-122"/>
                <a:cs typeface="IRANSans" panose="020B0506030804020204" pitchFamily="34" charset="-78"/>
              </a:rPr>
              <a:t> در </a:t>
            </a:r>
            <a:r>
              <a:rPr lang="en-US" sz="1300" dirty="0" err="1">
                <a:solidFill>
                  <a:srgbClr val="E2E6E9"/>
                </a:solidFill>
                <a:latin typeface="IRANSans" panose="020B0506030804020204" pitchFamily="34" charset="-78"/>
                <a:ea typeface="Merriweather" pitchFamily="34" charset="-122"/>
                <a:cs typeface="IRANSans" panose="020B0506030804020204" pitchFamily="34" charset="-78"/>
              </a:rPr>
              <a:t>شرایط</a:t>
            </a:r>
            <a:r>
              <a:rPr lang="en-US" sz="13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300" dirty="0" err="1">
                <a:solidFill>
                  <a:srgbClr val="E2E6E9"/>
                </a:solidFill>
                <a:latin typeface="IRANSans" panose="020B0506030804020204" pitchFamily="34" charset="-78"/>
                <a:ea typeface="Merriweather" pitchFamily="34" charset="-122"/>
                <a:cs typeface="IRANSans" panose="020B0506030804020204" pitchFamily="34" charset="-78"/>
              </a:rPr>
              <a:t>خطر</a:t>
            </a:r>
            <a:r>
              <a:rPr lang="en-US" sz="1300" dirty="0">
                <a:solidFill>
                  <a:srgbClr val="E2E6E9"/>
                </a:solidFill>
                <a:latin typeface="IRANSans" panose="020B0506030804020204" pitchFamily="34" charset="-78"/>
                <a:ea typeface="Merriweather" pitchFamily="34" charset="-122"/>
                <a:cs typeface="IRANSans" panose="020B0506030804020204" pitchFamily="34" charset="-78"/>
              </a:rPr>
              <a:t> است. الگوریتم Q-Learning با فضای حالت </a:t>
            </a:r>
            <a:r>
              <a:rPr lang="en-US" sz="1300" dirty="0" err="1">
                <a:solidFill>
                  <a:srgbClr val="E2E6E9"/>
                </a:solidFill>
                <a:latin typeface="IRANSans" panose="020B0506030804020204" pitchFamily="34" charset="-78"/>
                <a:ea typeface="Merriweather" pitchFamily="34" charset="-122"/>
                <a:cs typeface="IRANSans" panose="020B0506030804020204" pitchFamily="34" charset="-78"/>
              </a:rPr>
              <a:t>کوچک</a:t>
            </a:r>
            <a:r>
              <a:rPr lang="en-US" sz="1300" dirty="0">
                <a:solidFill>
                  <a:srgbClr val="E2E6E9"/>
                </a:solidFill>
                <a:latin typeface="IRANSans" panose="020B0506030804020204" pitchFamily="34" charset="-78"/>
                <a:ea typeface="Merriweather" pitchFamily="34" charset="-122"/>
                <a:cs typeface="IRANSans" panose="020B0506030804020204" pitchFamily="34" charset="-78"/>
              </a:rPr>
              <a:t> ۹ حالت) و فضای عمل (۳ </a:t>
            </a:r>
            <a:r>
              <a:rPr lang="en-US" sz="1300" dirty="0" err="1">
                <a:solidFill>
                  <a:srgbClr val="E2E6E9"/>
                </a:solidFill>
                <a:latin typeface="IRANSans" panose="020B0506030804020204" pitchFamily="34" charset="-78"/>
                <a:ea typeface="Merriweather" pitchFamily="34" charset="-122"/>
                <a:cs typeface="IRANSans" panose="020B0506030804020204" pitchFamily="34" charset="-78"/>
              </a:rPr>
              <a:t>عمل</a:t>
            </a:r>
            <a:r>
              <a:rPr lang="en-US" sz="1300" dirty="0">
                <a:solidFill>
                  <a:srgbClr val="E2E6E9"/>
                </a:solidFill>
                <a:latin typeface="IRANSans" panose="020B0506030804020204" pitchFamily="34" charset="-78"/>
                <a:ea typeface="Merriweather" pitchFamily="34" charset="-122"/>
                <a:cs typeface="IRANSans" panose="020B0506030804020204" pitchFamily="34" charset="-78"/>
              </a:rPr>
              <a:t> استفاده شده است.</a:t>
            </a:r>
            <a:endParaRPr lang="en-US" sz="1300" dirty="0">
              <a:latin typeface="IRANSans" panose="020B0506030804020204" pitchFamily="34" charset="-78"/>
              <a:cs typeface="IRANSans" panose="020B0506030804020204" pitchFamily="34" charset="-78"/>
            </a:endParaRPr>
          </a:p>
        </p:txBody>
      </p:sp>
      <p:sp>
        <p:nvSpPr>
          <p:cNvPr id="11" name="Text 8"/>
          <p:cNvSpPr/>
          <p:nvPr/>
        </p:nvSpPr>
        <p:spPr>
          <a:xfrm>
            <a:off x="1382554" y="7308771"/>
            <a:ext cx="11865173" cy="467678"/>
          </a:xfrm>
          <a:prstGeom prst="rect">
            <a:avLst/>
          </a:prstGeom>
          <a:noFill/>
          <a:ln/>
        </p:spPr>
        <p:txBody>
          <a:bodyPr wrap="square" lIns="0" tIns="0" rIns="0" bIns="0" rtlCol="0" anchor="t"/>
          <a:lstStyle/>
          <a:p>
            <a:pPr marL="0" indent="0" algn="r" rtl="1">
              <a:lnSpc>
                <a:spcPts val="1800"/>
              </a:lnSpc>
              <a:buNone/>
            </a:pPr>
            <a:r>
              <a:rPr lang="en-US" sz="1300" dirty="0">
                <a:solidFill>
                  <a:srgbClr val="E2E6E9"/>
                </a:solidFill>
                <a:latin typeface="IRANSans" panose="020B0506030804020204" pitchFamily="34" charset="-78"/>
                <a:ea typeface="Merriweather" pitchFamily="34" charset="-122"/>
                <a:cs typeface="IRANSans" panose="020B0506030804020204" pitchFamily="34" charset="-78"/>
              </a:rPr>
              <a:t>تابع پاداش به گونه‌ای طراحی شده که عامل را به سمت سرعت بالا در شرایط ایمن و کاهش سرعت در ریسک بالا تشویق می‌کند. نتایج نشان می‌دهند که با RL، تغییرات سرعت نوار نقاله پیوسته‌تر شده و از حالت نوسانی دورتر شده‌ایم، که نشان‌دهنده بهبود در تصمیم‌گیری کنترلی است.</a:t>
            </a:r>
            <a:endParaRPr lang="en-US" sz="1300" dirty="0">
              <a:latin typeface="IRANSans" panose="020B0506030804020204" pitchFamily="34" charset="-78"/>
              <a:cs typeface="IRANSans" panose="020B0506030804020204" pitchFamily="34" charset="-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71786" y="646986"/>
            <a:ext cx="7153632" cy="503158"/>
          </a:xfrm>
          <a:prstGeom prst="rect">
            <a:avLst/>
          </a:prstGeom>
          <a:noFill/>
          <a:ln/>
        </p:spPr>
        <p:txBody>
          <a:bodyPr wrap="none" lIns="0" tIns="0" rIns="0" bIns="0" rtlCol="0" anchor="t"/>
          <a:lstStyle/>
          <a:p>
            <a:pPr marL="0" indent="0" algn="r" rtl="1">
              <a:lnSpc>
                <a:spcPts val="3950"/>
              </a:lnSpc>
              <a:buNone/>
            </a:pPr>
            <a:r>
              <a:rPr lang="fa-IR" sz="3150" b="1" dirty="0">
                <a:solidFill>
                  <a:srgbClr val="F5F0F0"/>
                </a:solidFill>
                <a:latin typeface="IRANSans" panose="020B0506030804020204" pitchFamily="34" charset="-78"/>
                <a:ea typeface="Merriweather" pitchFamily="34" charset="-122"/>
                <a:cs typeface="IRANSans" panose="020B0506030804020204" pitchFamily="34" charset="-78"/>
              </a:rPr>
              <a:t>خروجی </a:t>
            </a:r>
            <a:r>
              <a:rPr lang="en-US" sz="3150" b="1" dirty="0">
                <a:solidFill>
                  <a:srgbClr val="F5F0F0"/>
                </a:solidFill>
                <a:latin typeface="IRANSans" panose="020B0506030804020204" pitchFamily="34" charset="-78"/>
                <a:ea typeface="Merriweather" pitchFamily="34" charset="-122"/>
                <a:cs typeface="IRANSans" panose="020B0506030804020204" pitchFamily="34" charset="-78"/>
              </a:rPr>
              <a:t>YOLO8n</a:t>
            </a:r>
            <a:r>
              <a:rPr lang="fa-IR" sz="3150" b="1" dirty="0">
                <a:solidFill>
                  <a:srgbClr val="F5F0F0"/>
                </a:solidFill>
                <a:latin typeface="IRANSans" panose="020B0506030804020204" pitchFamily="34" charset="-78"/>
                <a:ea typeface="Merriweather" pitchFamily="34" charset="-122"/>
                <a:cs typeface="IRANSans" panose="020B0506030804020204" pitchFamily="34" charset="-78"/>
              </a:rPr>
              <a:t> و سیستم کنترل فازی و کنترل با </a:t>
            </a:r>
            <a:r>
              <a:rPr lang="en-US" sz="3150" b="1" dirty="0">
                <a:solidFill>
                  <a:srgbClr val="F5F0F0"/>
                </a:solidFill>
                <a:latin typeface="IRANSans" panose="020B0506030804020204" pitchFamily="34" charset="-78"/>
                <a:ea typeface="Merriweather" pitchFamily="34" charset="-122"/>
                <a:cs typeface="IRANSans" panose="020B0506030804020204" pitchFamily="34" charset="-78"/>
              </a:rPr>
              <a:t>RL</a:t>
            </a:r>
          </a:p>
          <a:p>
            <a:pPr marL="0" indent="0" algn="r" rtl="1">
              <a:lnSpc>
                <a:spcPts val="3950"/>
              </a:lnSpc>
              <a:buNone/>
            </a:pPr>
            <a:endParaRPr lang="en-US" sz="3150" b="1" dirty="0">
              <a:latin typeface="IRANSans" panose="020B0506030804020204" pitchFamily="34" charset="-78"/>
              <a:cs typeface="IRANSans" panose="020B0506030804020204" pitchFamily="34" charset="-78"/>
            </a:endParaRPr>
          </a:p>
        </p:txBody>
      </p:sp>
      <p:pic>
        <p:nvPicPr>
          <p:cNvPr id="9" name="Picture 8">
            <a:extLst>
              <a:ext uri="{FF2B5EF4-FFF2-40B4-BE49-F238E27FC236}">
                <a16:creationId xmlns:a16="http://schemas.microsoft.com/office/drawing/2014/main" id="{00C5201D-E421-436E-80A5-9B19981DBA31}"/>
              </a:ext>
            </a:extLst>
          </p:cNvPr>
          <p:cNvPicPr>
            <a:picLocks noChangeAspect="1"/>
          </p:cNvPicPr>
          <p:nvPr/>
        </p:nvPicPr>
        <p:blipFill>
          <a:blip r:embed="rId3"/>
          <a:stretch>
            <a:fillRect/>
          </a:stretch>
        </p:blipFill>
        <p:spPr>
          <a:xfrm>
            <a:off x="1828789" y="1493514"/>
            <a:ext cx="10972822" cy="5486411"/>
          </a:xfrm>
          <a:prstGeom prst="rect">
            <a:avLst/>
          </a:prstGeom>
        </p:spPr>
      </p:pic>
    </p:spTree>
    <p:extLst>
      <p:ext uri="{BB962C8B-B14F-4D97-AF65-F5344CB8AC3E}">
        <p14:creationId xmlns:p14="http://schemas.microsoft.com/office/powerpoint/2010/main" val="4256163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427476" y="4220170"/>
            <a:ext cx="6339126" cy="539948"/>
          </a:xfrm>
          <a:prstGeom prst="rect">
            <a:avLst/>
          </a:prstGeom>
          <a:noFill/>
          <a:ln/>
        </p:spPr>
        <p:txBody>
          <a:bodyPr wrap="none" lIns="0" tIns="0" rIns="0" bIns="0" rtlCol="0" anchor="t"/>
          <a:lstStyle/>
          <a:p>
            <a:pPr marL="0" indent="0" algn="r" rtl="1">
              <a:lnSpc>
                <a:spcPts val="4250"/>
              </a:lnSpc>
              <a:buNone/>
            </a:pPr>
            <a:r>
              <a:rPr lang="en-US" sz="3400" b="1" dirty="0">
                <a:solidFill>
                  <a:srgbClr val="F5F0F0"/>
                </a:solidFill>
                <a:latin typeface="IRANSans" panose="020B0506030804020204" pitchFamily="34" charset="-78"/>
                <a:ea typeface="Merriweather" pitchFamily="34" charset="-122"/>
                <a:cs typeface="IRANSans" panose="020B0506030804020204" pitchFamily="34" charset="-78"/>
              </a:rPr>
              <a:t>چالش‌های بازرسی سنتی و هدف پروژه</a:t>
            </a:r>
            <a:endParaRPr lang="en-US" sz="3400" b="1" dirty="0">
              <a:latin typeface="IRANSans" panose="020B0506030804020204" pitchFamily="34" charset="-78"/>
              <a:cs typeface="IRANSans" panose="020B0506030804020204" pitchFamily="34" charset="-78"/>
            </a:endParaRPr>
          </a:p>
        </p:txBody>
      </p:sp>
      <p:sp>
        <p:nvSpPr>
          <p:cNvPr id="4" name="Text 1"/>
          <p:cNvSpPr/>
          <p:nvPr/>
        </p:nvSpPr>
        <p:spPr>
          <a:xfrm>
            <a:off x="863798" y="5083969"/>
            <a:ext cx="12902803" cy="691039"/>
          </a:xfrm>
          <a:prstGeom prst="rect">
            <a:avLst/>
          </a:prstGeom>
          <a:noFill/>
          <a:ln/>
        </p:spPr>
        <p:txBody>
          <a:bodyPr wrap="square" lIns="0" tIns="0" rIns="0" bIns="0" rtlCol="0" anchor="t"/>
          <a:lstStyle/>
          <a:p>
            <a:pPr marL="0" indent="0" algn="r" rtl="1">
              <a:lnSpc>
                <a:spcPts val="2700"/>
              </a:lnSpc>
              <a:buNone/>
            </a:pPr>
            <a:r>
              <a:rPr lang="en-US" sz="1700" b="1" dirty="0">
                <a:solidFill>
                  <a:srgbClr val="E2E6E9"/>
                </a:solidFill>
                <a:latin typeface="IRANSans" panose="020B0506030804020204" pitchFamily="34" charset="-78"/>
                <a:ea typeface="Merriweather" pitchFamily="34" charset="-122"/>
                <a:cs typeface="IRANSans" panose="020B0506030804020204" pitchFamily="34" charset="-78"/>
              </a:rPr>
              <a:t>روش‌های سنتی بازرسی، متکی بر پایش انسانی، در سرعت‌های بالا با کاهش دقت و خستگی اپراتور مواجه‌اند. سیستم‌های بینایی ماشین موجود نیز اغلب تنها عیب را تشخیص می‌دهند و توانایی تصمیم‌گیری کنترلی ندارند.</a:t>
            </a:r>
            <a:endParaRPr lang="en-US" sz="1700" b="1" dirty="0">
              <a:latin typeface="IRANSans" panose="020B0506030804020204" pitchFamily="34" charset="-78"/>
              <a:cs typeface="IRANSans" panose="020B0506030804020204" pitchFamily="34" charset="-78"/>
            </a:endParaRPr>
          </a:p>
        </p:txBody>
      </p:sp>
      <p:sp>
        <p:nvSpPr>
          <p:cNvPr id="5" name="Text 2"/>
          <p:cNvSpPr/>
          <p:nvPr/>
        </p:nvSpPr>
        <p:spPr>
          <a:xfrm>
            <a:off x="863798" y="6017895"/>
            <a:ext cx="12902803" cy="691039"/>
          </a:xfrm>
          <a:prstGeom prst="rect">
            <a:avLst/>
          </a:prstGeom>
          <a:noFill/>
          <a:ln/>
        </p:spPr>
        <p:txBody>
          <a:bodyPr wrap="square" lIns="0" tIns="0" rIns="0" bIns="0" rtlCol="0" anchor="t"/>
          <a:lstStyle/>
          <a:p>
            <a:pPr marL="0" indent="0" algn="just"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هدف این پروژه، گذار از پایش غیرفعال به یک سیستم تصمیم‌گیر فعال است که علاوه بر شناسایی عیوب، با در نظر گرفتن شدت خرابی و اطمینان تشخیصی، بر پارامترهای عملیاتی خط </a:t>
            </a:r>
            <a:r>
              <a:rPr lang="en-US" sz="1700" dirty="0" err="1">
                <a:solidFill>
                  <a:srgbClr val="E2E6E9"/>
                </a:solidFill>
                <a:latin typeface="IRANSans" panose="020B0506030804020204" pitchFamily="34" charset="-78"/>
                <a:ea typeface="Merriweather" pitchFamily="34" charset="-122"/>
                <a:cs typeface="IRANSans" panose="020B0506030804020204" pitchFamily="34" charset="-78"/>
              </a:rPr>
              <a:t>تولید</a:t>
            </a:r>
            <a:r>
              <a:rPr lang="en-US" sz="17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700" dirty="0" err="1">
                <a:solidFill>
                  <a:srgbClr val="E2E6E9"/>
                </a:solidFill>
                <a:latin typeface="IRANSans" panose="020B0506030804020204" pitchFamily="34" charset="-78"/>
                <a:ea typeface="Merriweather" pitchFamily="34" charset="-122"/>
                <a:cs typeface="IRANSans" panose="020B0506030804020204" pitchFamily="34" charset="-78"/>
              </a:rPr>
              <a:t>مانند</a:t>
            </a:r>
            <a:r>
              <a:rPr lang="en-US" sz="1700" dirty="0">
                <a:solidFill>
                  <a:srgbClr val="E2E6E9"/>
                </a:solidFill>
                <a:latin typeface="IRANSans" panose="020B0506030804020204" pitchFamily="34" charset="-78"/>
                <a:ea typeface="Merriweather" pitchFamily="34" charset="-122"/>
                <a:cs typeface="IRANSans" panose="020B0506030804020204" pitchFamily="34" charset="-78"/>
              </a:rPr>
              <a:t> سرعت </a:t>
            </a:r>
            <a:r>
              <a:rPr lang="en-US" sz="1700" dirty="0" err="1">
                <a:solidFill>
                  <a:srgbClr val="E2E6E9"/>
                </a:solidFill>
                <a:latin typeface="IRANSans" panose="020B0506030804020204" pitchFamily="34" charset="-78"/>
                <a:ea typeface="Merriweather" pitchFamily="34" charset="-122"/>
                <a:cs typeface="IRANSans" panose="020B0506030804020204" pitchFamily="34" charset="-78"/>
              </a:rPr>
              <a:t>نوار</a:t>
            </a:r>
            <a:r>
              <a:rPr lang="en-US" sz="17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700" dirty="0" err="1">
                <a:solidFill>
                  <a:srgbClr val="E2E6E9"/>
                </a:solidFill>
                <a:latin typeface="IRANSans" panose="020B0506030804020204" pitchFamily="34" charset="-78"/>
                <a:ea typeface="Merriweather" pitchFamily="34" charset="-122"/>
                <a:cs typeface="IRANSans" panose="020B0506030804020204" pitchFamily="34" charset="-78"/>
              </a:rPr>
              <a:t>نقاله</a:t>
            </a:r>
            <a:r>
              <a:rPr lang="en-US" sz="1700" dirty="0">
                <a:solidFill>
                  <a:srgbClr val="E2E6E9"/>
                </a:solidFill>
                <a:latin typeface="IRANSans" panose="020B0506030804020204" pitchFamily="34" charset="-78"/>
                <a:ea typeface="Merriweather" pitchFamily="34" charset="-122"/>
                <a:cs typeface="IRANSans" panose="020B0506030804020204" pitchFamily="34" charset="-78"/>
              </a:rPr>
              <a:t> تأثیر بگذارد.</a:t>
            </a:r>
            <a:endParaRPr lang="en-US" sz="1700" dirty="0">
              <a:latin typeface="IRANSans" panose="020B0506030804020204" pitchFamily="34" charset="-78"/>
              <a:cs typeface="IRANSans" panose="020B0506030804020204" pitchFamily="34" charset="-78"/>
            </a:endParaRPr>
          </a:p>
        </p:txBody>
      </p:sp>
      <p:pic>
        <p:nvPicPr>
          <p:cNvPr id="6" name="Generating_Video_of_Industrial_System">
            <a:hlinkClick r:id="" action="ppaction://media"/>
            <a:extLst>
              <a:ext uri="{FF2B5EF4-FFF2-40B4-BE49-F238E27FC236}">
                <a16:creationId xmlns:a16="http://schemas.microsoft.com/office/drawing/2014/main" id="{D2211387-0C62-44A7-9F01-46FCC53243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162" y="341530"/>
            <a:ext cx="7375314" cy="4148614"/>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877163" y="932498"/>
            <a:ext cx="7889438" cy="539948"/>
          </a:xfrm>
          <a:prstGeom prst="rect">
            <a:avLst/>
          </a:prstGeom>
          <a:noFill/>
          <a:ln/>
        </p:spPr>
        <p:txBody>
          <a:bodyPr wrap="none" lIns="0" tIns="0" rIns="0" bIns="0" rtlCol="0" anchor="t"/>
          <a:lstStyle/>
          <a:p>
            <a:pPr marL="0" indent="0" algn="r" rtl="1">
              <a:lnSpc>
                <a:spcPts val="4250"/>
              </a:lnSpc>
              <a:buNone/>
            </a:pPr>
            <a:r>
              <a:rPr lang="en-US" sz="3400" b="1" dirty="0">
                <a:solidFill>
                  <a:srgbClr val="F5F0F0"/>
                </a:solidFill>
                <a:latin typeface="IRANSans" panose="020B0506030804020204" pitchFamily="34" charset="-78"/>
                <a:ea typeface="Merriweather" pitchFamily="34" charset="-122"/>
                <a:cs typeface="IRANSans" panose="020B0506030804020204" pitchFamily="34" charset="-78"/>
              </a:rPr>
              <a:t>مجموعه داده NEU-DET: پایه و اساس آموزش</a:t>
            </a:r>
            <a:endParaRPr lang="en-US" sz="3400" b="1" dirty="0">
              <a:latin typeface="IRANSans" panose="020B0506030804020204" pitchFamily="34" charset="-78"/>
              <a:cs typeface="IRANSans" panose="020B0506030804020204" pitchFamily="34" charset="-78"/>
            </a:endParaRPr>
          </a:p>
        </p:txBody>
      </p:sp>
      <p:pic>
        <p:nvPicPr>
          <p:cNvPr id="3" name="Image 0" descr="preencoded.png"/>
          <p:cNvPicPr>
            <a:picLocks noChangeAspect="1"/>
          </p:cNvPicPr>
          <p:nvPr/>
        </p:nvPicPr>
        <p:blipFill>
          <a:blip r:embed="rId3"/>
          <a:stretch>
            <a:fillRect/>
          </a:stretch>
        </p:blipFill>
        <p:spPr>
          <a:xfrm>
            <a:off x="863798" y="1904286"/>
            <a:ext cx="665083" cy="665083"/>
          </a:xfrm>
          <a:prstGeom prst="rect">
            <a:avLst/>
          </a:prstGeom>
        </p:spPr>
      </p:pic>
      <p:sp>
        <p:nvSpPr>
          <p:cNvPr id="4" name="Text 1"/>
          <p:cNvSpPr/>
          <p:nvPr/>
        </p:nvSpPr>
        <p:spPr>
          <a:xfrm>
            <a:off x="1798796" y="1904286"/>
            <a:ext cx="2088237" cy="674608"/>
          </a:xfrm>
          <a:prstGeom prst="rect">
            <a:avLst/>
          </a:prstGeom>
          <a:noFill/>
          <a:ln/>
        </p:spPr>
        <p:txBody>
          <a:bodyPr wrap="square" lIns="0" tIns="0" rIns="0" bIns="0" rtlCol="0" anchor="t"/>
          <a:lstStyle/>
          <a:p>
            <a:pPr marL="0" indent="0" algn="l">
              <a:lnSpc>
                <a:spcPts val="2650"/>
              </a:lnSpc>
              <a:buNone/>
            </a:pPr>
            <a:r>
              <a:rPr lang="en-US" sz="2100" dirty="0">
                <a:solidFill>
                  <a:srgbClr val="E2E6E9"/>
                </a:solidFill>
                <a:latin typeface="IRANSans" panose="020B0506030804020204" pitchFamily="34" charset="-78"/>
                <a:ea typeface="Merriweather" pitchFamily="34" charset="-122"/>
                <a:cs typeface="IRANSans" panose="020B0506030804020204" pitchFamily="34" charset="-78"/>
              </a:rPr>
              <a:t>Crazing (ترک‌خوردگی)</a:t>
            </a:r>
            <a:endParaRPr lang="en-US" sz="2100" dirty="0">
              <a:latin typeface="IRANSans" panose="020B0506030804020204" pitchFamily="34" charset="-78"/>
              <a:cs typeface="IRANSans" panose="020B0506030804020204" pitchFamily="34" charset="-78"/>
            </a:endParaRPr>
          </a:p>
        </p:txBody>
      </p:sp>
      <p:sp>
        <p:nvSpPr>
          <p:cNvPr id="5" name="Text 2"/>
          <p:cNvSpPr/>
          <p:nvPr/>
        </p:nvSpPr>
        <p:spPr>
          <a:xfrm>
            <a:off x="1798796" y="2708434"/>
            <a:ext cx="2088237" cy="1382078"/>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ترک‌های ریز و نامنظم سطحی که می‌توانند استحکام مکانیکی را کاهش دهند.</a:t>
            </a:r>
            <a:endParaRPr lang="en-US" sz="1700" dirty="0">
              <a:latin typeface="IRANSans" panose="020B0506030804020204" pitchFamily="34" charset="-78"/>
              <a:cs typeface="IRANSans" panose="020B0506030804020204" pitchFamily="34" charset="-78"/>
            </a:endParaRPr>
          </a:p>
        </p:txBody>
      </p:sp>
      <p:pic>
        <p:nvPicPr>
          <p:cNvPr id="6" name="Image 1" descr="preencoded.png"/>
          <p:cNvPicPr>
            <a:picLocks noChangeAspect="1"/>
          </p:cNvPicPr>
          <p:nvPr/>
        </p:nvPicPr>
        <p:blipFill>
          <a:blip r:embed="rId4"/>
          <a:stretch>
            <a:fillRect/>
          </a:stretch>
        </p:blipFill>
        <p:spPr>
          <a:xfrm>
            <a:off x="4156948" y="1904286"/>
            <a:ext cx="665083" cy="665083"/>
          </a:xfrm>
          <a:prstGeom prst="rect">
            <a:avLst/>
          </a:prstGeom>
        </p:spPr>
      </p:pic>
      <p:sp>
        <p:nvSpPr>
          <p:cNvPr id="7" name="Text 3"/>
          <p:cNvSpPr/>
          <p:nvPr/>
        </p:nvSpPr>
        <p:spPr>
          <a:xfrm>
            <a:off x="5091946" y="1904286"/>
            <a:ext cx="2088237" cy="674608"/>
          </a:xfrm>
          <a:prstGeom prst="rect">
            <a:avLst/>
          </a:prstGeom>
          <a:noFill/>
          <a:ln/>
        </p:spPr>
        <p:txBody>
          <a:bodyPr wrap="square" lIns="0" tIns="0" rIns="0" bIns="0" rtlCol="0" anchor="t"/>
          <a:lstStyle/>
          <a:p>
            <a:pPr marL="0" indent="0" algn="l">
              <a:lnSpc>
                <a:spcPts val="2650"/>
              </a:lnSpc>
              <a:buNone/>
            </a:pPr>
            <a:r>
              <a:rPr lang="en-US" sz="2100" dirty="0">
                <a:solidFill>
                  <a:srgbClr val="E2E6E9"/>
                </a:solidFill>
                <a:latin typeface="IRANSans" panose="020B0506030804020204" pitchFamily="34" charset="-78"/>
                <a:ea typeface="Merriweather" pitchFamily="34" charset="-122"/>
                <a:cs typeface="IRANSans" panose="020B0506030804020204" pitchFamily="34" charset="-78"/>
              </a:rPr>
              <a:t>Inclusion (ناخالصی)</a:t>
            </a:r>
            <a:endParaRPr lang="en-US" sz="2100" dirty="0">
              <a:latin typeface="IRANSans" panose="020B0506030804020204" pitchFamily="34" charset="-78"/>
              <a:cs typeface="IRANSans" panose="020B0506030804020204" pitchFamily="34" charset="-78"/>
            </a:endParaRPr>
          </a:p>
        </p:txBody>
      </p:sp>
      <p:sp>
        <p:nvSpPr>
          <p:cNvPr id="8" name="Text 4"/>
          <p:cNvSpPr/>
          <p:nvPr/>
        </p:nvSpPr>
        <p:spPr>
          <a:xfrm>
            <a:off x="5091946" y="2708434"/>
            <a:ext cx="2088237" cy="1036558"/>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ذرات غیر فلزی یا مواد خارجی در سطح، ناشی از آلودگی فرآیند تولید.</a:t>
            </a:r>
            <a:endParaRPr lang="en-US" sz="1700" dirty="0">
              <a:latin typeface="IRANSans" panose="020B0506030804020204" pitchFamily="34" charset="-78"/>
              <a:cs typeface="IRANSans" panose="020B0506030804020204" pitchFamily="34" charset="-78"/>
            </a:endParaRPr>
          </a:p>
        </p:txBody>
      </p:sp>
      <p:pic>
        <p:nvPicPr>
          <p:cNvPr id="9" name="Image 2" descr="preencoded.png"/>
          <p:cNvPicPr>
            <a:picLocks noChangeAspect="1"/>
          </p:cNvPicPr>
          <p:nvPr/>
        </p:nvPicPr>
        <p:blipFill>
          <a:blip r:embed="rId5"/>
          <a:stretch>
            <a:fillRect/>
          </a:stretch>
        </p:blipFill>
        <p:spPr>
          <a:xfrm>
            <a:off x="7450098" y="1904286"/>
            <a:ext cx="665083" cy="665083"/>
          </a:xfrm>
          <a:prstGeom prst="rect">
            <a:avLst/>
          </a:prstGeom>
        </p:spPr>
      </p:pic>
      <p:sp>
        <p:nvSpPr>
          <p:cNvPr id="10" name="Text 5"/>
          <p:cNvSpPr/>
          <p:nvPr/>
        </p:nvSpPr>
        <p:spPr>
          <a:xfrm>
            <a:off x="8385096" y="1904286"/>
            <a:ext cx="2088237"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IRANSans" panose="020B0506030804020204" pitchFamily="34" charset="-78"/>
                <a:ea typeface="Merriweather" pitchFamily="34" charset="-122"/>
                <a:cs typeface="IRANSans" panose="020B0506030804020204" pitchFamily="34" charset="-78"/>
              </a:rPr>
              <a:t>Patches (لک)</a:t>
            </a:r>
            <a:endParaRPr lang="en-US" sz="2100" dirty="0">
              <a:latin typeface="IRANSans" panose="020B0506030804020204" pitchFamily="34" charset="-78"/>
              <a:cs typeface="IRANSans" panose="020B0506030804020204" pitchFamily="34" charset="-78"/>
            </a:endParaRPr>
          </a:p>
        </p:txBody>
      </p:sp>
      <p:sp>
        <p:nvSpPr>
          <p:cNvPr id="11" name="Text 6"/>
          <p:cNvSpPr/>
          <p:nvPr/>
        </p:nvSpPr>
        <p:spPr>
          <a:xfrm>
            <a:off x="8385096" y="2371130"/>
            <a:ext cx="2088237" cy="1382078"/>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نواحی غیر یکنواخت سطح، اغلب به دلیل مشکلات حرارتی یا شیمیایی.</a:t>
            </a:r>
            <a:endParaRPr lang="en-US" sz="1700" dirty="0">
              <a:latin typeface="IRANSans" panose="020B0506030804020204" pitchFamily="34" charset="-78"/>
              <a:cs typeface="IRANSans" panose="020B0506030804020204" pitchFamily="34" charset="-78"/>
            </a:endParaRPr>
          </a:p>
        </p:txBody>
      </p:sp>
      <p:pic>
        <p:nvPicPr>
          <p:cNvPr id="12" name="Image 3" descr="preencoded.png"/>
          <p:cNvPicPr>
            <a:picLocks noChangeAspect="1"/>
          </p:cNvPicPr>
          <p:nvPr/>
        </p:nvPicPr>
        <p:blipFill>
          <a:blip r:embed="rId6"/>
          <a:stretch>
            <a:fillRect/>
          </a:stretch>
        </p:blipFill>
        <p:spPr>
          <a:xfrm>
            <a:off x="10743248" y="1904286"/>
            <a:ext cx="665083" cy="665083"/>
          </a:xfrm>
          <a:prstGeom prst="rect">
            <a:avLst/>
          </a:prstGeom>
        </p:spPr>
      </p:pic>
      <p:sp>
        <p:nvSpPr>
          <p:cNvPr id="13" name="Text 7"/>
          <p:cNvSpPr/>
          <p:nvPr/>
        </p:nvSpPr>
        <p:spPr>
          <a:xfrm>
            <a:off x="11678245" y="1904286"/>
            <a:ext cx="2088356" cy="674608"/>
          </a:xfrm>
          <a:prstGeom prst="rect">
            <a:avLst/>
          </a:prstGeom>
          <a:noFill/>
          <a:ln/>
        </p:spPr>
        <p:txBody>
          <a:bodyPr wrap="square" lIns="0" tIns="0" rIns="0" bIns="0" rtlCol="0" anchor="t"/>
          <a:lstStyle/>
          <a:p>
            <a:pPr marL="0" indent="0" algn="l">
              <a:lnSpc>
                <a:spcPts val="2650"/>
              </a:lnSpc>
              <a:buNone/>
            </a:pPr>
            <a:r>
              <a:rPr lang="en-US" sz="2100" dirty="0">
                <a:solidFill>
                  <a:srgbClr val="E2E6E9"/>
                </a:solidFill>
                <a:latin typeface="IRANSans" panose="020B0506030804020204" pitchFamily="34" charset="-78"/>
                <a:ea typeface="Merriweather" pitchFamily="34" charset="-122"/>
                <a:cs typeface="IRANSans" panose="020B0506030804020204" pitchFamily="34" charset="-78"/>
              </a:rPr>
              <a:t>Pitted Surface (سطح حفره‌دار)</a:t>
            </a:r>
            <a:endParaRPr lang="en-US" sz="2100" dirty="0">
              <a:latin typeface="IRANSans" panose="020B0506030804020204" pitchFamily="34" charset="-78"/>
              <a:cs typeface="IRANSans" panose="020B0506030804020204" pitchFamily="34" charset="-78"/>
            </a:endParaRPr>
          </a:p>
        </p:txBody>
      </p:sp>
      <p:sp>
        <p:nvSpPr>
          <p:cNvPr id="14" name="Text 8"/>
          <p:cNvSpPr/>
          <p:nvPr/>
        </p:nvSpPr>
        <p:spPr>
          <a:xfrm>
            <a:off x="11678245" y="2708434"/>
            <a:ext cx="2088356" cy="1382078"/>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حفره‌ها یا فرورفتگی‌های موضعی که می‌توانند منشأ ترک‌های عمیق‌تر باشند.</a:t>
            </a:r>
            <a:endParaRPr lang="en-US" sz="1700" dirty="0">
              <a:latin typeface="IRANSans" panose="020B0506030804020204" pitchFamily="34" charset="-78"/>
              <a:cs typeface="IRANSans" panose="020B0506030804020204" pitchFamily="34" charset="-78"/>
            </a:endParaRPr>
          </a:p>
        </p:txBody>
      </p:sp>
      <p:pic>
        <p:nvPicPr>
          <p:cNvPr id="15" name="Image 4" descr="preencoded.png"/>
          <p:cNvPicPr>
            <a:picLocks noChangeAspect="1"/>
          </p:cNvPicPr>
          <p:nvPr/>
        </p:nvPicPr>
        <p:blipFill>
          <a:blip r:embed="rId7"/>
          <a:stretch>
            <a:fillRect/>
          </a:stretch>
        </p:blipFill>
        <p:spPr>
          <a:xfrm>
            <a:off x="863798" y="4522351"/>
            <a:ext cx="665083" cy="665083"/>
          </a:xfrm>
          <a:prstGeom prst="rect">
            <a:avLst/>
          </a:prstGeom>
        </p:spPr>
      </p:pic>
      <p:sp>
        <p:nvSpPr>
          <p:cNvPr id="16" name="Text 9"/>
          <p:cNvSpPr/>
          <p:nvPr/>
        </p:nvSpPr>
        <p:spPr>
          <a:xfrm>
            <a:off x="1798796" y="4522351"/>
            <a:ext cx="2088237" cy="674608"/>
          </a:xfrm>
          <a:prstGeom prst="rect">
            <a:avLst/>
          </a:prstGeom>
          <a:noFill/>
          <a:ln/>
        </p:spPr>
        <p:txBody>
          <a:bodyPr wrap="square" lIns="0" tIns="0" rIns="0" bIns="0" rtlCol="0" anchor="t"/>
          <a:lstStyle/>
          <a:p>
            <a:pPr marL="0" indent="0" algn="l">
              <a:lnSpc>
                <a:spcPts val="2650"/>
              </a:lnSpc>
              <a:buNone/>
            </a:pPr>
            <a:r>
              <a:rPr lang="en-US" sz="2100" dirty="0">
                <a:solidFill>
                  <a:srgbClr val="E2E6E9"/>
                </a:solidFill>
                <a:latin typeface="IRANSans" panose="020B0506030804020204" pitchFamily="34" charset="-78"/>
                <a:ea typeface="Merriweather" pitchFamily="34" charset="-122"/>
                <a:cs typeface="IRANSans" panose="020B0506030804020204" pitchFamily="34" charset="-78"/>
              </a:rPr>
              <a:t>Rolled-in Scale (فاز نورد شده)</a:t>
            </a:r>
            <a:endParaRPr lang="en-US" sz="2100" dirty="0">
              <a:latin typeface="IRANSans" panose="020B0506030804020204" pitchFamily="34" charset="-78"/>
              <a:cs typeface="IRANSans" panose="020B0506030804020204" pitchFamily="34" charset="-78"/>
            </a:endParaRPr>
          </a:p>
        </p:txBody>
      </p:sp>
      <p:sp>
        <p:nvSpPr>
          <p:cNvPr id="17" name="Text 10"/>
          <p:cNvSpPr/>
          <p:nvPr/>
        </p:nvSpPr>
        <p:spPr>
          <a:xfrm>
            <a:off x="1798796" y="5326499"/>
            <a:ext cx="2088237" cy="1036558"/>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پوسته‌های اکسیدی که در حین نورد به سطح ورق فشرده شده‌اند.</a:t>
            </a:r>
            <a:endParaRPr lang="en-US" sz="1700" dirty="0">
              <a:latin typeface="IRANSans" panose="020B0506030804020204" pitchFamily="34" charset="-78"/>
              <a:cs typeface="IRANSans" panose="020B0506030804020204" pitchFamily="34" charset="-78"/>
            </a:endParaRPr>
          </a:p>
        </p:txBody>
      </p:sp>
      <p:pic>
        <p:nvPicPr>
          <p:cNvPr id="18" name="Image 5" descr="preencoded.png"/>
          <p:cNvPicPr>
            <a:picLocks noChangeAspect="1"/>
          </p:cNvPicPr>
          <p:nvPr/>
        </p:nvPicPr>
        <p:blipFill>
          <a:blip r:embed="rId8"/>
          <a:stretch>
            <a:fillRect/>
          </a:stretch>
        </p:blipFill>
        <p:spPr>
          <a:xfrm>
            <a:off x="4156948" y="4522351"/>
            <a:ext cx="665083" cy="665083"/>
          </a:xfrm>
          <a:prstGeom prst="rect">
            <a:avLst/>
          </a:prstGeom>
        </p:spPr>
      </p:pic>
      <p:sp>
        <p:nvSpPr>
          <p:cNvPr id="19" name="Text 11"/>
          <p:cNvSpPr/>
          <p:nvPr/>
        </p:nvSpPr>
        <p:spPr>
          <a:xfrm>
            <a:off x="5091946" y="4522351"/>
            <a:ext cx="2088237" cy="674608"/>
          </a:xfrm>
          <a:prstGeom prst="rect">
            <a:avLst/>
          </a:prstGeom>
          <a:noFill/>
          <a:ln/>
        </p:spPr>
        <p:txBody>
          <a:bodyPr wrap="square" lIns="0" tIns="0" rIns="0" bIns="0" rtlCol="0" anchor="t"/>
          <a:lstStyle/>
          <a:p>
            <a:pPr marL="0" indent="0" algn="l">
              <a:lnSpc>
                <a:spcPts val="2650"/>
              </a:lnSpc>
              <a:buNone/>
            </a:pPr>
            <a:r>
              <a:rPr lang="en-US" sz="2100" dirty="0">
                <a:solidFill>
                  <a:srgbClr val="E2E6E9"/>
                </a:solidFill>
                <a:latin typeface="IRANSans" panose="020B0506030804020204" pitchFamily="34" charset="-78"/>
                <a:ea typeface="Merriweather" pitchFamily="34" charset="-122"/>
                <a:cs typeface="IRANSans" panose="020B0506030804020204" pitchFamily="34" charset="-78"/>
              </a:rPr>
              <a:t>Scratches (خراش)</a:t>
            </a:r>
            <a:endParaRPr lang="en-US" sz="2100" dirty="0">
              <a:latin typeface="IRANSans" panose="020B0506030804020204" pitchFamily="34" charset="-78"/>
              <a:cs typeface="IRANSans" panose="020B0506030804020204" pitchFamily="34" charset="-78"/>
            </a:endParaRPr>
          </a:p>
        </p:txBody>
      </p:sp>
      <p:sp>
        <p:nvSpPr>
          <p:cNvPr id="20" name="Text 12"/>
          <p:cNvSpPr/>
          <p:nvPr/>
        </p:nvSpPr>
        <p:spPr>
          <a:xfrm>
            <a:off x="5091946" y="5326499"/>
            <a:ext cx="2088237" cy="1036558"/>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خطوط یا خراش‌های سطحی که معمولاً عمق کمتری دارند.</a:t>
            </a:r>
            <a:endParaRPr lang="en-US" sz="1700" dirty="0">
              <a:latin typeface="IRANSans" panose="020B0506030804020204" pitchFamily="34" charset="-78"/>
              <a:cs typeface="IRANSans" panose="020B0506030804020204" pitchFamily="34" charset="-78"/>
            </a:endParaRPr>
          </a:p>
        </p:txBody>
      </p:sp>
      <p:sp>
        <p:nvSpPr>
          <p:cNvPr id="21" name="Text 13"/>
          <p:cNvSpPr/>
          <p:nvPr/>
        </p:nvSpPr>
        <p:spPr>
          <a:xfrm>
            <a:off x="863798" y="6605945"/>
            <a:ext cx="12902803" cy="691039"/>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مجموعه داده NEU-DET شامل ۱۸۰۰ تصویر خاکستری از ۶ نوع عیب متداول سطحی در فولاد نورد گرم است. هر کلاس شامل ۳۰۰ تصویر است که توزیع متوازنی را فراهم می‌کند. تصاویر با فایل‌های XML حاوی مختصات دقیق جعبه‌های مرزی ارائه شده‌اند.</a:t>
            </a:r>
            <a:endParaRPr lang="en-US" sz="1700" dirty="0">
              <a:latin typeface="IRANSans" panose="020B0506030804020204" pitchFamily="34" charset="-78"/>
              <a:cs typeface="IRANSans" panose="020B0506030804020204" pitchFamily="34"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72018" y="421600"/>
            <a:ext cx="4719876" cy="347067"/>
          </a:xfrm>
          <a:prstGeom prst="rect">
            <a:avLst/>
          </a:prstGeom>
          <a:noFill/>
          <a:ln/>
        </p:spPr>
        <p:txBody>
          <a:bodyPr wrap="none" lIns="0" tIns="0" rIns="0" bIns="0" rtlCol="0" anchor="t"/>
          <a:lstStyle/>
          <a:p>
            <a:pPr marL="0" indent="0" algn="r" rtl="1">
              <a:lnSpc>
                <a:spcPts val="2700"/>
              </a:lnSpc>
              <a:buNone/>
            </a:pPr>
            <a:r>
              <a:rPr lang="en-US" sz="2150" b="1" dirty="0">
                <a:solidFill>
                  <a:srgbClr val="F5F0F0"/>
                </a:solidFill>
                <a:latin typeface="IRANSans" panose="020B0506030804020204" pitchFamily="34" charset="-78"/>
                <a:ea typeface="Merriweather" pitchFamily="34" charset="-122"/>
                <a:cs typeface="IRANSans" panose="020B0506030804020204" pitchFamily="34" charset="-78"/>
              </a:rPr>
              <a:t>پیش‌پردازش داده‌ها: آماده‌سازی برای YOLO</a:t>
            </a:r>
            <a:endParaRPr lang="en-US" sz="2150" b="1" dirty="0">
              <a:latin typeface="IRANSans" panose="020B0506030804020204" pitchFamily="34" charset="-78"/>
              <a:cs typeface="IRANSans" panose="020B0506030804020204" pitchFamily="34" charset="-78"/>
            </a:endParaRPr>
          </a:p>
        </p:txBody>
      </p:sp>
      <p:sp>
        <p:nvSpPr>
          <p:cNvPr id="3" name="Text 1"/>
          <p:cNvSpPr/>
          <p:nvPr/>
        </p:nvSpPr>
        <p:spPr>
          <a:xfrm>
            <a:off x="2338507" y="947142"/>
            <a:ext cx="9953387" cy="364808"/>
          </a:xfrm>
          <a:prstGeom prst="rect">
            <a:avLst/>
          </a:prstGeom>
          <a:noFill/>
          <a:ln/>
        </p:spPr>
        <p:txBody>
          <a:bodyPr wrap="square" lIns="0" tIns="0" rIns="0" bIns="0" rtlCol="0" anchor="t"/>
          <a:lstStyle/>
          <a:p>
            <a:pPr marL="0" indent="0" algn="r" rtl="1">
              <a:lnSpc>
                <a:spcPts val="1400"/>
              </a:lnSpc>
              <a:buNone/>
            </a:pPr>
            <a:r>
              <a:rPr lang="en-US" sz="1050" dirty="0">
                <a:solidFill>
                  <a:srgbClr val="E2E6E9"/>
                </a:solidFill>
                <a:latin typeface="IRANSans" panose="020B0506030804020204" pitchFamily="34" charset="-78"/>
                <a:ea typeface="Merriweather" pitchFamily="34" charset="-122"/>
                <a:cs typeface="IRANSans" panose="020B0506030804020204" pitchFamily="34" charset="-78"/>
              </a:rPr>
              <a:t>کیفیت داده‌های ورودی در بینایی ماشین صنعتی حیاتی است. تصاویر خطوط نورد گرم تحت تأثیر تغییرات روشنایی، بازتاب‌ها، لرزش دوربین و نویز قرار دارند. پیش‌پردازش داده‌ها صرفاً برای بهبود ظاهری نیست، بلکه برای افزایش قابلیت تعمیم مدل YOLO به شرایط واقعی کارخانه است.</a:t>
            </a:r>
            <a:endParaRPr lang="en-US" sz="1050" dirty="0">
              <a:latin typeface="IRANSans" panose="020B0506030804020204" pitchFamily="34" charset="-78"/>
              <a:cs typeface="IRANSans" panose="020B0506030804020204" pitchFamily="34" charset="-78"/>
            </a:endParaRPr>
          </a:p>
        </p:txBody>
      </p:sp>
      <p:sp>
        <p:nvSpPr>
          <p:cNvPr id="4" name="Text 2"/>
          <p:cNvSpPr/>
          <p:nvPr/>
        </p:nvSpPr>
        <p:spPr>
          <a:xfrm>
            <a:off x="5156002" y="1501497"/>
            <a:ext cx="1989892" cy="216932"/>
          </a:xfrm>
          <a:prstGeom prst="rect">
            <a:avLst/>
          </a:prstGeom>
          <a:noFill/>
          <a:ln/>
        </p:spPr>
        <p:txBody>
          <a:bodyPr wrap="none" lIns="0" tIns="0" rIns="0" bIns="0" rtlCol="0" anchor="t"/>
          <a:lstStyle/>
          <a:p>
            <a:pPr marL="0" indent="0" algn="r" rtl="1">
              <a:lnSpc>
                <a:spcPts val="1700"/>
              </a:lnSpc>
              <a:buNone/>
            </a:pPr>
            <a:r>
              <a:rPr lang="en-US" sz="1350" dirty="0">
                <a:solidFill>
                  <a:srgbClr val="F5F0F0"/>
                </a:solidFill>
                <a:latin typeface="IRANSans" panose="020B0506030804020204" pitchFamily="34" charset="-78"/>
                <a:ea typeface="Merriweather" pitchFamily="34" charset="-122"/>
                <a:cs typeface="IRANSans" panose="020B0506030804020204" pitchFamily="34" charset="-78"/>
              </a:rPr>
              <a:t> CLAHE برای بهبود کنتراست</a:t>
            </a:r>
            <a:endParaRPr lang="en-US" sz="1350" dirty="0">
              <a:latin typeface="IRANSans" panose="020B0506030804020204" pitchFamily="34" charset="-78"/>
              <a:cs typeface="IRANSans" panose="020B0506030804020204" pitchFamily="34" charset="-78"/>
            </a:endParaRPr>
          </a:p>
        </p:txBody>
      </p:sp>
      <p:sp>
        <p:nvSpPr>
          <p:cNvPr id="5" name="Text 3"/>
          <p:cNvSpPr/>
          <p:nvPr/>
        </p:nvSpPr>
        <p:spPr>
          <a:xfrm>
            <a:off x="2338507" y="1807607"/>
            <a:ext cx="4807387" cy="729615"/>
          </a:xfrm>
          <a:prstGeom prst="rect">
            <a:avLst/>
          </a:prstGeom>
          <a:noFill/>
          <a:ln/>
        </p:spPr>
        <p:txBody>
          <a:bodyPr wrap="square" lIns="0" tIns="0" rIns="0" bIns="0" rtlCol="0" anchor="t"/>
          <a:lstStyle/>
          <a:p>
            <a:pPr marL="0" indent="0" algn="r" rtl="1">
              <a:lnSpc>
                <a:spcPts val="1400"/>
              </a:lnSpc>
              <a:buNone/>
            </a:pPr>
            <a:r>
              <a:rPr lang="en-US" sz="1050" dirty="0">
                <a:solidFill>
                  <a:srgbClr val="E2E6E9"/>
                </a:solidFill>
                <a:latin typeface="IRANSans" panose="020B0506030804020204" pitchFamily="34" charset="-78"/>
                <a:ea typeface="Merriweather" pitchFamily="34" charset="-122"/>
                <a:cs typeface="IRANSans" panose="020B0506030804020204" pitchFamily="34" charset="-78"/>
              </a:rPr>
              <a:t>الگوریتم CLAHE (Contrast Limited Adaptive Histogram Equalization) به صورت محلی کنتراست تصاویر را افزایش می‌دهد و مرز بین عیوب و بافت سالم را برجسته‌تر می‌کند. این کار به YOLO کمک می‌کند تا ویژگی‌های مبتنی بر لبه و بافت را با دقت بالاتری استخراج کند.</a:t>
            </a:r>
            <a:endParaRPr lang="en-US" sz="1050" dirty="0">
              <a:latin typeface="IRANSans" panose="020B0506030804020204" pitchFamily="34" charset="-78"/>
              <a:cs typeface="IRANSans" panose="020B0506030804020204" pitchFamily="34" charset="-78"/>
            </a:endParaRPr>
          </a:p>
        </p:txBody>
      </p:sp>
      <p:sp>
        <p:nvSpPr>
          <p:cNvPr id="8" name="Text 5"/>
          <p:cNvSpPr/>
          <p:nvPr/>
        </p:nvSpPr>
        <p:spPr>
          <a:xfrm>
            <a:off x="10356175" y="1501497"/>
            <a:ext cx="1943338" cy="216932"/>
          </a:xfrm>
          <a:prstGeom prst="rect">
            <a:avLst/>
          </a:prstGeom>
          <a:noFill/>
          <a:ln/>
        </p:spPr>
        <p:txBody>
          <a:bodyPr wrap="none" lIns="0" tIns="0" rIns="0" bIns="0" rtlCol="0" anchor="t"/>
          <a:lstStyle/>
          <a:p>
            <a:pPr marL="0" indent="0" algn="r" rtl="1">
              <a:lnSpc>
                <a:spcPts val="1700"/>
              </a:lnSpc>
              <a:buNone/>
            </a:pPr>
            <a:r>
              <a:rPr lang="en-US" sz="1350" dirty="0">
                <a:solidFill>
                  <a:srgbClr val="F5F0F0"/>
                </a:solidFill>
                <a:latin typeface="IRANSans" panose="020B0506030804020204" pitchFamily="34" charset="-78"/>
                <a:ea typeface="Merriweather" pitchFamily="34" charset="-122"/>
                <a:cs typeface="IRANSans" panose="020B0506030804020204" pitchFamily="34" charset="-78"/>
              </a:rPr>
              <a:t>شبیه‌سازی تاری حرکتی و نویز</a:t>
            </a:r>
            <a:endParaRPr lang="en-US" sz="1350" dirty="0">
              <a:latin typeface="IRANSans" panose="020B0506030804020204" pitchFamily="34" charset="-78"/>
              <a:cs typeface="IRANSans" panose="020B0506030804020204" pitchFamily="34" charset="-78"/>
            </a:endParaRPr>
          </a:p>
        </p:txBody>
      </p:sp>
      <p:sp>
        <p:nvSpPr>
          <p:cNvPr id="9" name="Text 6"/>
          <p:cNvSpPr/>
          <p:nvPr/>
        </p:nvSpPr>
        <p:spPr>
          <a:xfrm>
            <a:off x="7492127" y="1807607"/>
            <a:ext cx="4807387" cy="729615"/>
          </a:xfrm>
          <a:prstGeom prst="rect">
            <a:avLst/>
          </a:prstGeom>
          <a:noFill/>
          <a:ln/>
        </p:spPr>
        <p:txBody>
          <a:bodyPr wrap="square" lIns="0" tIns="0" rIns="0" bIns="0" rtlCol="0" anchor="t"/>
          <a:lstStyle/>
          <a:p>
            <a:pPr marL="0" indent="0" algn="r" rtl="1">
              <a:lnSpc>
                <a:spcPts val="1400"/>
              </a:lnSpc>
              <a:buNone/>
            </a:pPr>
            <a:r>
              <a:rPr lang="en-US" sz="1050" dirty="0">
                <a:solidFill>
                  <a:srgbClr val="E2E6E9"/>
                </a:solidFill>
                <a:latin typeface="IRANSans" panose="020B0506030804020204" pitchFamily="34" charset="-78"/>
                <a:ea typeface="Merriweather" pitchFamily="34" charset="-122"/>
                <a:cs typeface="IRANSans" panose="020B0506030804020204" pitchFamily="34" charset="-78"/>
              </a:rPr>
              <a:t>تاری حرکتی (Motion Blur) به صورت تصادفی بر روی ۳۰٪ تصاویر اعمال شد تا شرایط واقعی خط تولید (حرکت نوار فولادی) شبیه‌سازی شود. همچنین نویز گاوسی کنترل‌شده به ۱۰٪ تصاویر اضافه شد تا مدل در برابر نویزهای صنعتی مقاوم‌تر شود. این اقدامات از بیش‌برازش جلوگیری کرده و پایداری مدل را افزایش می‌دهند.</a:t>
            </a:r>
            <a:endParaRPr lang="en-US" sz="1050" dirty="0">
              <a:latin typeface="IRANSans" panose="020B0506030804020204" pitchFamily="34" charset="-78"/>
              <a:cs typeface="IRANSans" panose="020B0506030804020204" pitchFamily="34" charset="-78"/>
            </a:endParaRPr>
          </a:p>
        </p:txBody>
      </p:sp>
      <p:pic>
        <p:nvPicPr>
          <p:cNvPr id="13" name="Picture 12">
            <a:extLst>
              <a:ext uri="{FF2B5EF4-FFF2-40B4-BE49-F238E27FC236}">
                <a16:creationId xmlns:a16="http://schemas.microsoft.com/office/drawing/2014/main" id="{F86794F8-C9AE-424D-A211-8B01FF343427}"/>
              </a:ext>
            </a:extLst>
          </p:cNvPr>
          <p:cNvPicPr>
            <a:picLocks noChangeAspect="1"/>
          </p:cNvPicPr>
          <p:nvPr/>
        </p:nvPicPr>
        <p:blipFill>
          <a:blip r:embed="rId3"/>
          <a:stretch>
            <a:fillRect/>
          </a:stretch>
        </p:blipFill>
        <p:spPr>
          <a:xfrm>
            <a:off x="363147" y="3295102"/>
            <a:ext cx="6782747" cy="3305636"/>
          </a:xfrm>
          <a:prstGeom prst="rect">
            <a:avLst/>
          </a:prstGeom>
        </p:spPr>
      </p:pic>
      <p:pic>
        <p:nvPicPr>
          <p:cNvPr id="15" name="Picture 14">
            <a:extLst>
              <a:ext uri="{FF2B5EF4-FFF2-40B4-BE49-F238E27FC236}">
                <a16:creationId xmlns:a16="http://schemas.microsoft.com/office/drawing/2014/main" id="{BA8DAC85-1056-4B6E-9C0C-2AC9A788CC51}"/>
              </a:ext>
            </a:extLst>
          </p:cNvPr>
          <p:cNvPicPr>
            <a:picLocks noChangeAspect="1"/>
          </p:cNvPicPr>
          <p:nvPr/>
        </p:nvPicPr>
        <p:blipFill>
          <a:blip r:embed="rId4"/>
          <a:stretch>
            <a:fillRect/>
          </a:stretch>
        </p:blipFill>
        <p:spPr>
          <a:xfrm>
            <a:off x="7315200" y="3323681"/>
            <a:ext cx="6811326" cy="32770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36287" y="1561028"/>
            <a:ext cx="6330315" cy="539948"/>
          </a:xfrm>
          <a:prstGeom prst="rect">
            <a:avLst/>
          </a:prstGeom>
          <a:noFill/>
          <a:ln/>
        </p:spPr>
        <p:txBody>
          <a:bodyPr wrap="none" lIns="0" tIns="0" rIns="0" bIns="0" rtlCol="0" anchor="t"/>
          <a:lstStyle/>
          <a:p>
            <a:pPr marL="0" indent="0" algn="r" rtl="1">
              <a:lnSpc>
                <a:spcPts val="4250"/>
              </a:lnSpc>
              <a:buNone/>
            </a:pPr>
            <a:r>
              <a:rPr lang="en-US" sz="3400" b="1" dirty="0">
                <a:solidFill>
                  <a:srgbClr val="F5F0F0"/>
                </a:solidFill>
                <a:latin typeface="IRANSans" panose="020B0506030804020204" pitchFamily="34" charset="-78"/>
                <a:ea typeface="Merriweather" pitchFamily="34" charset="-122"/>
                <a:cs typeface="IRANSans" panose="020B0506030804020204" pitchFamily="34" charset="-78"/>
              </a:rPr>
              <a:t>آموزش مدل YOLOv8n-GSEBlock</a:t>
            </a:r>
            <a:endParaRPr lang="en-US" sz="3400" b="1" dirty="0">
              <a:latin typeface="IRANSans" panose="020B0506030804020204" pitchFamily="34" charset="-78"/>
              <a:cs typeface="IRANSans" panose="020B0506030804020204" pitchFamily="34" charset="-78"/>
            </a:endParaRPr>
          </a:p>
        </p:txBody>
      </p:sp>
      <p:sp>
        <p:nvSpPr>
          <p:cNvPr id="3" name="Text 1"/>
          <p:cNvSpPr/>
          <p:nvPr/>
        </p:nvSpPr>
        <p:spPr>
          <a:xfrm>
            <a:off x="863798" y="2532817"/>
            <a:ext cx="12902803"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YOLOv8 به عنوان هسته اصلی تشخیص عیوب سطحی استفاده شده است. این مدل به دلیل سرعت و دقت بالا، برای کاربردهای صنعتی ایده‌آل است. برای تقویت کانال‌های مهم و تضعیف کانال‌های غیرمؤثر، از ماژول توجه کانالی بهبودیافته GSE (Global Squeeze Enhancement) استفاده شده است.</a:t>
            </a:r>
            <a:endParaRPr lang="en-US" sz="1700" dirty="0">
              <a:latin typeface="IRANSans" panose="020B0506030804020204" pitchFamily="34" charset="-78"/>
              <a:cs typeface="IRANSans" panose="020B0506030804020204" pitchFamily="34" charset="-78"/>
            </a:endParaRPr>
          </a:p>
        </p:txBody>
      </p:sp>
      <p:sp>
        <p:nvSpPr>
          <p:cNvPr id="4" name="Shape 2"/>
          <p:cNvSpPr/>
          <p:nvPr/>
        </p:nvSpPr>
        <p:spPr>
          <a:xfrm>
            <a:off x="9609653" y="3790593"/>
            <a:ext cx="4156948" cy="2289572"/>
          </a:xfrm>
          <a:prstGeom prst="roundRect">
            <a:avLst>
              <a:gd name="adj" fmla="val 6390"/>
            </a:avLst>
          </a:prstGeom>
          <a:solidFill>
            <a:srgbClr val="09151A">
              <a:alpha val="95000"/>
            </a:srgbClr>
          </a:solidFill>
          <a:ln/>
        </p:spPr>
      </p:sp>
      <p:sp>
        <p:nvSpPr>
          <p:cNvPr id="5" name="Shape 3"/>
          <p:cNvSpPr/>
          <p:nvPr/>
        </p:nvSpPr>
        <p:spPr>
          <a:xfrm>
            <a:off x="9609653" y="3760113"/>
            <a:ext cx="4156948" cy="121920"/>
          </a:xfrm>
          <a:prstGeom prst="roundRect">
            <a:avLst>
              <a:gd name="adj" fmla="val 74402"/>
            </a:avLst>
          </a:prstGeom>
          <a:solidFill>
            <a:srgbClr val="609DFF"/>
          </a:solidFill>
          <a:ln/>
        </p:spPr>
      </p:sp>
      <p:sp>
        <p:nvSpPr>
          <p:cNvPr id="6" name="Shape 4"/>
          <p:cNvSpPr/>
          <p:nvPr/>
        </p:nvSpPr>
        <p:spPr>
          <a:xfrm>
            <a:off x="11364218" y="3466743"/>
            <a:ext cx="647819" cy="647819"/>
          </a:xfrm>
          <a:prstGeom prst="roundRect">
            <a:avLst>
              <a:gd name="adj" fmla="val 141151"/>
            </a:avLst>
          </a:prstGeom>
          <a:solidFill>
            <a:srgbClr val="609DFF"/>
          </a:solidFill>
          <a:ln/>
        </p:spPr>
      </p:sp>
      <p:sp>
        <p:nvSpPr>
          <p:cNvPr id="7" name="Text 5"/>
          <p:cNvSpPr/>
          <p:nvPr/>
        </p:nvSpPr>
        <p:spPr>
          <a:xfrm>
            <a:off x="11558647" y="3628668"/>
            <a:ext cx="259080" cy="323850"/>
          </a:xfrm>
          <a:prstGeom prst="rect">
            <a:avLst/>
          </a:prstGeom>
          <a:noFill/>
          <a:ln/>
        </p:spPr>
        <p:txBody>
          <a:bodyPr wrap="none" lIns="0" tIns="0" rIns="0" bIns="0" rtlCol="0" anchor="t"/>
          <a:lstStyle/>
          <a:p>
            <a:pPr marL="0" indent="0" algn="r" rtl="1">
              <a:lnSpc>
                <a:spcPts val="3250"/>
              </a:lnSpc>
              <a:buNone/>
            </a:pPr>
            <a:r>
              <a:rPr lang="en-US" sz="2000" dirty="0">
                <a:solidFill>
                  <a:srgbClr val="000000"/>
                </a:solidFill>
                <a:latin typeface="IRANSans" panose="020B0506030804020204" pitchFamily="34" charset="-78"/>
                <a:ea typeface="Merriweather" pitchFamily="34" charset="-122"/>
                <a:cs typeface="IRANSans" panose="020B0506030804020204" pitchFamily="34" charset="-78"/>
              </a:rPr>
              <a:t>1</a:t>
            </a:r>
            <a:endParaRPr lang="en-US" sz="2000" dirty="0">
              <a:latin typeface="IRANSans" panose="020B0506030804020204" pitchFamily="34" charset="-78"/>
              <a:cs typeface="IRANSans" panose="020B0506030804020204" pitchFamily="34" charset="-78"/>
            </a:endParaRPr>
          </a:p>
        </p:txBody>
      </p:sp>
      <p:sp>
        <p:nvSpPr>
          <p:cNvPr id="8" name="Text 6"/>
          <p:cNvSpPr/>
          <p:nvPr/>
        </p:nvSpPr>
        <p:spPr>
          <a:xfrm>
            <a:off x="10820638" y="4330422"/>
            <a:ext cx="2699623" cy="337304"/>
          </a:xfrm>
          <a:prstGeom prst="rect">
            <a:avLst/>
          </a:prstGeom>
          <a:noFill/>
          <a:ln/>
        </p:spPr>
        <p:txBody>
          <a:bodyPr wrap="none" lIns="0" tIns="0" rIns="0" bIns="0" rtlCol="0" anchor="t"/>
          <a:lstStyle/>
          <a:p>
            <a:pPr marL="0" indent="0" algn="r" rtl="1">
              <a:lnSpc>
                <a:spcPts val="2650"/>
              </a:lnSpc>
              <a:buNone/>
            </a:pPr>
            <a:r>
              <a:rPr lang="en-US" sz="2100" dirty="0">
                <a:solidFill>
                  <a:srgbClr val="E2E6E9"/>
                </a:solidFill>
                <a:latin typeface="IRANSans" panose="020B0506030804020204" pitchFamily="34" charset="-78"/>
                <a:ea typeface="Merriweather" pitchFamily="34" charset="-122"/>
                <a:cs typeface="IRANSans" panose="020B0506030804020204" pitchFamily="34" charset="-78"/>
              </a:rPr>
              <a:t>فشرده‌سازی سراسری</a:t>
            </a:r>
            <a:endParaRPr lang="en-US" sz="2100" dirty="0">
              <a:latin typeface="IRANSans" panose="020B0506030804020204" pitchFamily="34" charset="-78"/>
              <a:cs typeface="IRANSans" panose="020B0506030804020204" pitchFamily="34" charset="-78"/>
            </a:endParaRPr>
          </a:p>
        </p:txBody>
      </p:sp>
      <p:sp>
        <p:nvSpPr>
          <p:cNvPr id="9" name="Text 7"/>
          <p:cNvSpPr/>
          <p:nvPr/>
        </p:nvSpPr>
        <p:spPr>
          <a:xfrm>
            <a:off x="9855994" y="4797266"/>
            <a:ext cx="3664268" cy="1036558"/>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با استفاده از میانگین‌گیری و بیشینه‌گیری سراسری، اطلاعات کلی و ویژگی‌های برجسته هر کانال حفظ می‌شوند.</a:t>
            </a:r>
            <a:endParaRPr lang="en-US" sz="1700" dirty="0">
              <a:latin typeface="IRANSans" panose="020B0506030804020204" pitchFamily="34" charset="-78"/>
              <a:cs typeface="IRANSans" panose="020B0506030804020204" pitchFamily="34" charset="-78"/>
            </a:endParaRPr>
          </a:p>
        </p:txBody>
      </p:sp>
      <p:sp>
        <p:nvSpPr>
          <p:cNvPr id="10" name="Shape 8"/>
          <p:cNvSpPr/>
          <p:nvPr/>
        </p:nvSpPr>
        <p:spPr>
          <a:xfrm>
            <a:off x="5236726" y="3790593"/>
            <a:ext cx="4157067" cy="2289572"/>
          </a:xfrm>
          <a:prstGeom prst="roundRect">
            <a:avLst>
              <a:gd name="adj" fmla="val 6390"/>
            </a:avLst>
          </a:prstGeom>
          <a:solidFill>
            <a:srgbClr val="09151A">
              <a:alpha val="95000"/>
            </a:srgbClr>
          </a:solidFill>
          <a:ln/>
        </p:spPr>
      </p:sp>
      <p:sp>
        <p:nvSpPr>
          <p:cNvPr id="11" name="Shape 9"/>
          <p:cNvSpPr/>
          <p:nvPr/>
        </p:nvSpPr>
        <p:spPr>
          <a:xfrm>
            <a:off x="5236726" y="3760113"/>
            <a:ext cx="4157067" cy="121920"/>
          </a:xfrm>
          <a:prstGeom prst="roundRect">
            <a:avLst>
              <a:gd name="adj" fmla="val 74402"/>
            </a:avLst>
          </a:prstGeom>
          <a:solidFill>
            <a:srgbClr val="609DFF"/>
          </a:solidFill>
          <a:ln/>
        </p:spPr>
      </p:sp>
      <p:sp>
        <p:nvSpPr>
          <p:cNvPr id="12" name="Shape 10"/>
          <p:cNvSpPr/>
          <p:nvPr/>
        </p:nvSpPr>
        <p:spPr>
          <a:xfrm>
            <a:off x="6991290" y="3466743"/>
            <a:ext cx="647819" cy="647819"/>
          </a:xfrm>
          <a:prstGeom prst="roundRect">
            <a:avLst>
              <a:gd name="adj" fmla="val 141151"/>
            </a:avLst>
          </a:prstGeom>
          <a:solidFill>
            <a:srgbClr val="609DFF"/>
          </a:solidFill>
          <a:ln/>
        </p:spPr>
      </p:sp>
      <p:sp>
        <p:nvSpPr>
          <p:cNvPr id="13" name="Text 11"/>
          <p:cNvSpPr/>
          <p:nvPr/>
        </p:nvSpPr>
        <p:spPr>
          <a:xfrm>
            <a:off x="7185720" y="3628668"/>
            <a:ext cx="259080" cy="323850"/>
          </a:xfrm>
          <a:prstGeom prst="rect">
            <a:avLst/>
          </a:prstGeom>
          <a:noFill/>
          <a:ln/>
        </p:spPr>
        <p:txBody>
          <a:bodyPr wrap="none" lIns="0" tIns="0" rIns="0" bIns="0" rtlCol="0" anchor="t"/>
          <a:lstStyle/>
          <a:p>
            <a:pPr marL="0" indent="0" algn="r" rtl="1">
              <a:lnSpc>
                <a:spcPts val="3250"/>
              </a:lnSpc>
              <a:buNone/>
            </a:pPr>
            <a:r>
              <a:rPr lang="en-US" sz="2000" dirty="0">
                <a:solidFill>
                  <a:srgbClr val="000000"/>
                </a:solidFill>
                <a:latin typeface="IRANSans" panose="020B0506030804020204" pitchFamily="34" charset="-78"/>
                <a:ea typeface="Merriweather" pitchFamily="34" charset="-122"/>
                <a:cs typeface="IRANSans" panose="020B0506030804020204" pitchFamily="34" charset="-78"/>
              </a:rPr>
              <a:t>2</a:t>
            </a:r>
            <a:endParaRPr lang="en-US" sz="2000" dirty="0">
              <a:latin typeface="IRANSans" panose="020B0506030804020204" pitchFamily="34" charset="-78"/>
              <a:cs typeface="IRANSans" panose="020B0506030804020204" pitchFamily="34" charset="-78"/>
            </a:endParaRPr>
          </a:p>
        </p:txBody>
      </p:sp>
      <p:sp>
        <p:nvSpPr>
          <p:cNvPr id="14" name="Text 12"/>
          <p:cNvSpPr/>
          <p:nvPr/>
        </p:nvSpPr>
        <p:spPr>
          <a:xfrm>
            <a:off x="6447830" y="4330422"/>
            <a:ext cx="2699623" cy="337304"/>
          </a:xfrm>
          <a:prstGeom prst="rect">
            <a:avLst/>
          </a:prstGeom>
          <a:noFill/>
          <a:ln/>
        </p:spPr>
        <p:txBody>
          <a:bodyPr wrap="none" lIns="0" tIns="0" rIns="0" bIns="0" rtlCol="0" anchor="t"/>
          <a:lstStyle/>
          <a:p>
            <a:pPr marL="0" indent="0" algn="r" rtl="1">
              <a:lnSpc>
                <a:spcPts val="2650"/>
              </a:lnSpc>
              <a:buNone/>
            </a:pPr>
            <a:r>
              <a:rPr lang="en-US" sz="2100" dirty="0">
                <a:solidFill>
                  <a:srgbClr val="E2E6E9"/>
                </a:solidFill>
                <a:latin typeface="IRANSans" panose="020B0506030804020204" pitchFamily="34" charset="-78"/>
                <a:ea typeface="Merriweather" pitchFamily="34" charset="-122"/>
                <a:cs typeface="IRANSans" panose="020B0506030804020204" pitchFamily="34" charset="-78"/>
              </a:rPr>
              <a:t>یادگیری وزن‌های کانالی</a:t>
            </a:r>
            <a:endParaRPr lang="en-US" sz="2100" dirty="0">
              <a:latin typeface="IRANSans" panose="020B0506030804020204" pitchFamily="34" charset="-78"/>
              <a:cs typeface="IRANSans" panose="020B0506030804020204" pitchFamily="34" charset="-78"/>
            </a:endParaRPr>
          </a:p>
        </p:txBody>
      </p:sp>
      <p:sp>
        <p:nvSpPr>
          <p:cNvPr id="15" name="Text 13"/>
          <p:cNvSpPr/>
          <p:nvPr/>
        </p:nvSpPr>
        <p:spPr>
          <a:xfrm>
            <a:off x="5483066" y="4797266"/>
            <a:ext cx="3664387" cy="1036558"/>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خروجی‌های pooling وارد یک شبکه کانولوشنی کوچک شده و وزن‌های کانالی در </a:t>
            </a:r>
            <a:r>
              <a:rPr lang="en-US" sz="1700" dirty="0" err="1">
                <a:solidFill>
                  <a:srgbClr val="E2E6E9"/>
                </a:solidFill>
                <a:latin typeface="IRANSans" panose="020B0506030804020204" pitchFamily="34" charset="-78"/>
                <a:ea typeface="Merriweather" pitchFamily="34" charset="-122"/>
                <a:cs typeface="IRANSans" panose="020B0506030804020204" pitchFamily="34" charset="-78"/>
              </a:rPr>
              <a:t>بازه</a:t>
            </a:r>
            <a:r>
              <a:rPr lang="en-US" sz="1700" dirty="0">
                <a:solidFill>
                  <a:srgbClr val="E2E6E9"/>
                </a:solidFill>
                <a:latin typeface="IRANSans" panose="020B0506030804020204" pitchFamily="34" charset="-78"/>
                <a:ea typeface="Merriweather" pitchFamily="34" charset="-122"/>
                <a:cs typeface="IRANSans" panose="020B0506030804020204" pitchFamily="34" charset="-78"/>
              </a:rPr>
              <a:t> [0,1]</a:t>
            </a:r>
            <a:r>
              <a:rPr lang="fa-IR" sz="1700" dirty="0">
                <a:solidFill>
                  <a:srgbClr val="E2E6E9"/>
                </a:solidFill>
                <a:latin typeface="IRANSans" panose="020B0506030804020204" pitchFamily="34" charset="-78"/>
                <a:ea typeface="Merriweather" pitchFamily="34" charset="-122"/>
                <a:cs typeface="IRANSans" panose="020B0506030804020204" pitchFamily="34" charset="-78"/>
              </a:rPr>
              <a:t> </a:t>
            </a:r>
            <a:r>
              <a:rPr lang="en-US" sz="1700" dirty="0" err="1">
                <a:solidFill>
                  <a:srgbClr val="E2E6E9"/>
                </a:solidFill>
                <a:latin typeface="IRANSans" panose="020B0506030804020204" pitchFamily="34" charset="-78"/>
                <a:ea typeface="Merriweather" pitchFamily="34" charset="-122"/>
                <a:cs typeface="IRANSans" panose="020B0506030804020204" pitchFamily="34" charset="-78"/>
              </a:rPr>
              <a:t>تولید</a:t>
            </a:r>
            <a:r>
              <a:rPr lang="en-US" sz="1700" dirty="0">
                <a:solidFill>
                  <a:srgbClr val="E2E6E9"/>
                </a:solidFill>
                <a:latin typeface="IRANSans" panose="020B0506030804020204" pitchFamily="34" charset="-78"/>
                <a:ea typeface="Merriweather" pitchFamily="34" charset="-122"/>
                <a:cs typeface="IRANSans" panose="020B0506030804020204" pitchFamily="34" charset="-78"/>
              </a:rPr>
              <a:t> می‌شوند.</a:t>
            </a:r>
            <a:endParaRPr lang="en-US" sz="1700" dirty="0">
              <a:latin typeface="IRANSans" panose="020B0506030804020204" pitchFamily="34" charset="-78"/>
              <a:cs typeface="IRANSans" panose="020B0506030804020204" pitchFamily="34" charset="-78"/>
            </a:endParaRPr>
          </a:p>
        </p:txBody>
      </p:sp>
      <p:sp>
        <p:nvSpPr>
          <p:cNvPr id="16" name="Shape 14"/>
          <p:cNvSpPr/>
          <p:nvPr/>
        </p:nvSpPr>
        <p:spPr>
          <a:xfrm>
            <a:off x="863798" y="3790593"/>
            <a:ext cx="4157067" cy="2289572"/>
          </a:xfrm>
          <a:prstGeom prst="roundRect">
            <a:avLst>
              <a:gd name="adj" fmla="val 6390"/>
            </a:avLst>
          </a:prstGeom>
          <a:solidFill>
            <a:srgbClr val="09151A">
              <a:alpha val="95000"/>
            </a:srgbClr>
          </a:solidFill>
          <a:ln/>
        </p:spPr>
      </p:sp>
      <p:sp>
        <p:nvSpPr>
          <p:cNvPr id="17" name="Shape 15"/>
          <p:cNvSpPr/>
          <p:nvPr/>
        </p:nvSpPr>
        <p:spPr>
          <a:xfrm>
            <a:off x="863798" y="3760113"/>
            <a:ext cx="4157067" cy="121920"/>
          </a:xfrm>
          <a:prstGeom prst="roundRect">
            <a:avLst>
              <a:gd name="adj" fmla="val 74402"/>
            </a:avLst>
          </a:prstGeom>
          <a:solidFill>
            <a:srgbClr val="609DFF"/>
          </a:solidFill>
          <a:ln/>
        </p:spPr>
      </p:sp>
      <p:sp>
        <p:nvSpPr>
          <p:cNvPr id="18" name="Shape 16"/>
          <p:cNvSpPr/>
          <p:nvPr/>
        </p:nvSpPr>
        <p:spPr>
          <a:xfrm>
            <a:off x="2618363" y="3466743"/>
            <a:ext cx="647819" cy="647819"/>
          </a:xfrm>
          <a:prstGeom prst="roundRect">
            <a:avLst>
              <a:gd name="adj" fmla="val 141151"/>
            </a:avLst>
          </a:prstGeom>
          <a:solidFill>
            <a:srgbClr val="609DFF"/>
          </a:solidFill>
          <a:ln/>
        </p:spPr>
      </p:sp>
      <p:sp>
        <p:nvSpPr>
          <p:cNvPr id="19" name="Text 17"/>
          <p:cNvSpPr/>
          <p:nvPr/>
        </p:nvSpPr>
        <p:spPr>
          <a:xfrm>
            <a:off x="2812792" y="3628668"/>
            <a:ext cx="259080" cy="323850"/>
          </a:xfrm>
          <a:prstGeom prst="rect">
            <a:avLst/>
          </a:prstGeom>
          <a:noFill/>
          <a:ln/>
        </p:spPr>
        <p:txBody>
          <a:bodyPr wrap="none" lIns="0" tIns="0" rIns="0" bIns="0" rtlCol="0" anchor="t"/>
          <a:lstStyle/>
          <a:p>
            <a:pPr marL="0" indent="0" algn="r" rtl="1">
              <a:lnSpc>
                <a:spcPts val="3250"/>
              </a:lnSpc>
              <a:buNone/>
            </a:pPr>
            <a:r>
              <a:rPr lang="en-US" sz="2000" dirty="0">
                <a:solidFill>
                  <a:srgbClr val="000000"/>
                </a:solidFill>
                <a:latin typeface="IRANSans" panose="020B0506030804020204" pitchFamily="34" charset="-78"/>
                <a:ea typeface="Merriweather" pitchFamily="34" charset="-122"/>
                <a:cs typeface="IRANSans" panose="020B0506030804020204" pitchFamily="34" charset="-78"/>
              </a:rPr>
              <a:t>3</a:t>
            </a:r>
            <a:endParaRPr lang="en-US" sz="2000" dirty="0">
              <a:latin typeface="IRANSans" panose="020B0506030804020204" pitchFamily="34" charset="-78"/>
              <a:cs typeface="IRANSans" panose="020B0506030804020204" pitchFamily="34" charset="-78"/>
            </a:endParaRPr>
          </a:p>
        </p:txBody>
      </p:sp>
      <p:sp>
        <p:nvSpPr>
          <p:cNvPr id="20" name="Text 18"/>
          <p:cNvSpPr/>
          <p:nvPr/>
        </p:nvSpPr>
        <p:spPr>
          <a:xfrm>
            <a:off x="2074902" y="4330422"/>
            <a:ext cx="2699623" cy="337304"/>
          </a:xfrm>
          <a:prstGeom prst="rect">
            <a:avLst/>
          </a:prstGeom>
          <a:noFill/>
          <a:ln/>
        </p:spPr>
        <p:txBody>
          <a:bodyPr wrap="none" lIns="0" tIns="0" rIns="0" bIns="0" rtlCol="0" anchor="t"/>
          <a:lstStyle/>
          <a:p>
            <a:pPr marL="0" indent="0" algn="r" rtl="1">
              <a:lnSpc>
                <a:spcPts val="2650"/>
              </a:lnSpc>
              <a:buNone/>
            </a:pPr>
            <a:r>
              <a:rPr lang="en-US" sz="2100" dirty="0">
                <a:solidFill>
                  <a:srgbClr val="E2E6E9"/>
                </a:solidFill>
                <a:latin typeface="IRANSans" panose="020B0506030804020204" pitchFamily="34" charset="-78"/>
                <a:ea typeface="Merriweather" pitchFamily="34" charset="-122"/>
                <a:cs typeface="IRANSans" panose="020B0506030804020204" pitchFamily="34" charset="-78"/>
              </a:rPr>
              <a:t>بازکالیبراسیون ویژگی‌ها</a:t>
            </a:r>
            <a:endParaRPr lang="en-US" sz="2100" dirty="0">
              <a:latin typeface="IRANSans" panose="020B0506030804020204" pitchFamily="34" charset="-78"/>
              <a:cs typeface="IRANSans" panose="020B0506030804020204" pitchFamily="34" charset="-78"/>
            </a:endParaRPr>
          </a:p>
        </p:txBody>
      </p:sp>
      <p:sp>
        <p:nvSpPr>
          <p:cNvPr id="21" name="Text 19"/>
          <p:cNvSpPr/>
          <p:nvPr/>
        </p:nvSpPr>
        <p:spPr>
          <a:xfrm>
            <a:off x="1110139" y="4797266"/>
            <a:ext cx="3664387" cy="1036558"/>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نقشه ویژگی ورودی در وزن‌های کانالی ضرب می‌شود تا کانال‌های مرتبط با عیوب تقویت و کانال‌های غیرضروری تضعیف شوند.</a:t>
            </a:r>
            <a:endParaRPr lang="en-US" sz="1700" dirty="0">
              <a:latin typeface="IRANSans" panose="020B0506030804020204" pitchFamily="34" charset="-78"/>
              <a:cs typeface="IRANSans" panose="020B0506030804020204" pitchFamily="34" charset="-78"/>
            </a:endParaRPr>
          </a:p>
        </p:txBody>
      </p:sp>
      <p:sp>
        <p:nvSpPr>
          <p:cNvPr id="22" name="Text 20"/>
          <p:cNvSpPr/>
          <p:nvPr/>
        </p:nvSpPr>
        <p:spPr>
          <a:xfrm>
            <a:off x="863798" y="6323052"/>
            <a:ext cx="12902803" cy="345519"/>
          </a:xfrm>
          <a:prstGeom prst="rect">
            <a:avLst/>
          </a:prstGeom>
          <a:noFill/>
          <a:ln/>
        </p:spPr>
        <p:txBody>
          <a:bodyPr wrap="non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ماژول GSE پس از خروجی SPPF در بخش Neck مدل YOLOv8 افزوده شده است تا بیشترین تأثیر را بر کیفیت ویژگی‌ها داشته باشد.</a:t>
            </a:r>
            <a:endParaRPr lang="en-US" sz="1700" dirty="0">
              <a:latin typeface="IRANSans" panose="020B0506030804020204" pitchFamily="34" charset="-78"/>
              <a:cs typeface="IRANSans" panose="020B0506030804020204" pitchFamily="34"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39487" y="646628"/>
            <a:ext cx="6330315" cy="539948"/>
          </a:xfrm>
          <a:prstGeom prst="rect">
            <a:avLst/>
          </a:prstGeom>
          <a:noFill/>
          <a:ln/>
        </p:spPr>
        <p:txBody>
          <a:bodyPr wrap="none" lIns="0" tIns="0" rIns="0" bIns="0" rtlCol="0" anchor="t"/>
          <a:lstStyle/>
          <a:p>
            <a:pPr marL="0" indent="0" algn="r" rtl="1">
              <a:lnSpc>
                <a:spcPts val="4250"/>
              </a:lnSpc>
              <a:buNone/>
            </a:pPr>
            <a:r>
              <a:rPr lang="en-US" sz="3400" b="1" dirty="0" err="1">
                <a:solidFill>
                  <a:srgbClr val="F5F0F0"/>
                </a:solidFill>
                <a:latin typeface="IRANSans" panose="020B0506030804020204" pitchFamily="34" charset="-78"/>
                <a:ea typeface="Merriweather" pitchFamily="34" charset="-122"/>
                <a:cs typeface="IRANSans" panose="020B0506030804020204" pitchFamily="34" charset="-78"/>
              </a:rPr>
              <a:t>مدل</a:t>
            </a:r>
            <a:r>
              <a:rPr lang="en-US" sz="3400" b="1" dirty="0">
                <a:solidFill>
                  <a:srgbClr val="F5F0F0"/>
                </a:solidFill>
                <a:latin typeface="IRANSans" panose="020B0506030804020204" pitchFamily="34" charset="-78"/>
                <a:ea typeface="Merriweather" pitchFamily="34" charset="-122"/>
                <a:cs typeface="IRANSans" panose="020B0506030804020204" pitchFamily="34" charset="-78"/>
              </a:rPr>
              <a:t> YOLOv8n-GSEBlock</a:t>
            </a:r>
            <a:endParaRPr lang="en-US" sz="3400" b="1" dirty="0">
              <a:latin typeface="IRANSans" panose="020B0506030804020204" pitchFamily="34" charset="-78"/>
              <a:cs typeface="IRANSans" panose="020B0506030804020204" pitchFamily="34" charset="-78"/>
            </a:endParaRPr>
          </a:p>
        </p:txBody>
      </p:sp>
      <p:pic>
        <p:nvPicPr>
          <p:cNvPr id="24" name="Picture 23">
            <a:extLst>
              <a:ext uri="{FF2B5EF4-FFF2-40B4-BE49-F238E27FC236}">
                <a16:creationId xmlns:a16="http://schemas.microsoft.com/office/drawing/2014/main" id="{327E7664-DA1C-4B57-8D76-5817B0D51EF8}"/>
              </a:ext>
            </a:extLst>
          </p:cNvPr>
          <p:cNvPicPr>
            <a:picLocks noChangeAspect="1"/>
          </p:cNvPicPr>
          <p:nvPr/>
        </p:nvPicPr>
        <p:blipFill>
          <a:blip r:embed="rId3"/>
          <a:stretch>
            <a:fillRect/>
          </a:stretch>
        </p:blipFill>
        <p:spPr>
          <a:xfrm>
            <a:off x="2108200" y="1600517"/>
            <a:ext cx="10174924" cy="55013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63312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80565" y="389057"/>
            <a:ext cx="6386036" cy="539948"/>
          </a:xfrm>
          <a:prstGeom prst="rect">
            <a:avLst/>
          </a:prstGeom>
          <a:noFill/>
          <a:ln/>
        </p:spPr>
        <p:txBody>
          <a:bodyPr wrap="none" lIns="0" tIns="0" rIns="0" bIns="0" rtlCol="0" anchor="t"/>
          <a:lstStyle/>
          <a:p>
            <a:pPr marL="0" indent="0" algn="r" rtl="1">
              <a:lnSpc>
                <a:spcPts val="4250"/>
              </a:lnSpc>
              <a:buNone/>
            </a:pPr>
            <a:r>
              <a:rPr lang="en-US" sz="3400" dirty="0">
                <a:solidFill>
                  <a:srgbClr val="F5F0F0"/>
                </a:solidFill>
                <a:latin typeface="IRANSans" panose="020B0506030804020204" pitchFamily="34" charset="-78"/>
                <a:ea typeface="Merriweather" pitchFamily="34" charset="-122"/>
                <a:cs typeface="IRANSans" panose="020B0506030804020204" pitchFamily="34" charset="-78"/>
              </a:rPr>
              <a:t>نتایج آموزش YOLOv8n-GSEBlock</a:t>
            </a:r>
            <a:endParaRPr lang="en-US" sz="3400" dirty="0">
              <a:latin typeface="IRANSans" panose="020B0506030804020204" pitchFamily="34" charset="-78"/>
              <a:cs typeface="IRANSans" panose="020B0506030804020204" pitchFamily="34" charset="-78"/>
            </a:endParaRPr>
          </a:p>
        </p:txBody>
      </p:sp>
      <p:sp>
        <p:nvSpPr>
          <p:cNvPr id="4" name="Text 2"/>
          <p:cNvSpPr/>
          <p:nvPr/>
        </p:nvSpPr>
        <p:spPr>
          <a:xfrm>
            <a:off x="863798" y="1370132"/>
            <a:ext cx="12902803" cy="691039"/>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همانطور که در نمودارها مشاهده می‌شود، مدل در بخش طبقه‌بندی به خوبی آموزش دیده است. با این حال، در کشیدن Bounding Box دچار بیش‌برازش شده و از اپوک ۵۰ به بعد، خطای آن افزایش یافته است. در سایر معیارها نیز روند بهبود مشاهده می‌شود، هرچند که به مقادیر بسیار بالایی دست نیافته‌ایم.</a:t>
            </a:r>
            <a:endParaRPr lang="en-US" sz="1700" dirty="0">
              <a:latin typeface="IRANSans" panose="020B0506030804020204" pitchFamily="34" charset="-78"/>
              <a:cs typeface="IRANSans" panose="020B0506030804020204" pitchFamily="34" charset="-78"/>
            </a:endParaRPr>
          </a:p>
        </p:txBody>
      </p:sp>
      <p:sp>
        <p:nvSpPr>
          <p:cNvPr id="6" name="Text 4"/>
          <p:cNvSpPr/>
          <p:nvPr/>
        </p:nvSpPr>
        <p:spPr>
          <a:xfrm>
            <a:off x="863798" y="2478843"/>
            <a:ext cx="12902803" cy="691039"/>
          </a:xfrm>
          <a:prstGeom prst="rect">
            <a:avLst/>
          </a:prstGeom>
          <a:noFill/>
          <a:ln/>
        </p:spPr>
        <p:txBody>
          <a:bodyPr wrap="square" lIns="0" tIns="0" rIns="0" bIns="0" rtlCol="0" anchor="t"/>
          <a:lstStyle/>
          <a:p>
            <a:pPr marL="0" indent="0" algn="r" rtl="1">
              <a:lnSpc>
                <a:spcPts val="2700"/>
              </a:lnSpc>
              <a:buNone/>
            </a:pPr>
            <a:r>
              <a:rPr lang="en-US" sz="1700" dirty="0">
                <a:solidFill>
                  <a:srgbClr val="E2E6E9"/>
                </a:solidFill>
                <a:latin typeface="IRANSans" panose="020B0506030804020204" pitchFamily="34" charset="-78"/>
                <a:ea typeface="Merriweather" pitchFamily="34" charset="-122"/>
                <a:cs typeface="IRANSans" panose="020B0506030804020204" pitchFamily="34" charset="-78"/>
              </a:rPr>
              <a:t>نمودارها نشان می‌دهند که عملکرد مدل بر روی کلاس‌های Crazing و Rolled-in Scale پایین است، اما بر روی کلاس‌های Patches و Pitted Surface نتایج بهتری حاصل شده است. این نشان‌دهنده نیاز به بهبود در تشخیص برخی عیوب خاص است.</a:t>
            </a:r>
            <a:endParaRPr lang="en-US" sz="1700" dirty="0">
              <a:latin typeface="IRANSans" panose="020B0506030804020204" pitchFamily="34" charset="-78"/>
              <a:cs typeface="IRANSans" panose="020B0506030804020204" pitchFamily="34" charset="-78"/>
            </a:endParaRPr>
          </a:p>
        </p:txBody>
      </p:sp>
      <p:pic>
        <p:nvPicPr>
          <p:cNvPr id="8" name="Picture 7">
            <a:extLst>
              <a:ext uri="{FF2B5EF4-FFF2-40B4-BE49-F238E27FC236}">
                <a16:creationId xmlns:a16="http://schemas.microsoft.com/office/drawing/2014/main" id="{C5BF9981-5662-4725-B8A5-597B4BCC2806}"/>
              </a:ext>
            </a:extLst>
          </p:cNvPr>
          <p:cNvPicPr>
            <a:picLocks noChangeAspect="1"/>
          </p:cNvPicPr>
          <p:nvPr/>
        </p:nvPicPr>
        <p:blipFill>
          <a:blip r:embed="rId3"/>
          <a:stretch>
            <a:fillRect/>
          </a:stretch>
        </p:blipFill>
        <p:spPr>
          <a:xfrm>
            <a:off x="142229" y="3791142"/>
            <a:ext cx="6136651" cy="3068326"/>
          </a:xfrm>
          <a:prstGeom prst="rect">
            <a:avLst/>
          </a:prstGeom>
        </p:spPr>
      </p:pic>
      <p:pic>
        <p:nvPicPr>
          <p:cNvPr id="10" name="Picture 9">
            <a:extLst>
              <a:ext uri="{FF2B5EF4-FFF2-40B4-BE49-F238E27FC236}">
                <a16:creationId xmlns:a16="http://schemas.microsoft.com/office/drawing/2014/main" id="{7A4D2B75-7191-4F19-AE05-5DBB3D91CD36}"/>
              </a:ext>
            </a:extLst>
          </p:cNvPr>
          <p:cNvPicPr>
            <a:picLocks noChangeAspect="1"/>
          </p:cNvPicPr>
          <p:nvPr/>
        </p:nvPicPr>
        <p:blipFill>
          <a:blip r:embed="rId4"/>
          <a:stretch>
            <a:fillRect/>
          </a:stretch>
        </p:blipFill>
        <p:spPr>
          <a:xfrm>
            <a:off x="6959802" y="3451014"/>
            <a:ext cx="3250998" cy="2167332"/>
          </a:xfrm>
          <a:prstGeom prst="rect">
            <a:avLst/>
          </a:prstGeom>
        </p:spPr>
      </p:pic>
      <p:pic>
        <p:nvPicPr>
          <p:cNvPr id="12" name="Picture 11">
            <a:extLst>
              <a:ext uri="{FF2B5EF4-FFF2-40B4-BE49-F238E27FC236}">
                <a16:creationId xmlns:a16="http://schemas.microsoft.com/office/drawing/2014/main" id="{6495A96B-A901-474F-901D-EB33189F0355}"/>
              </a:ext>
            </a:extLst>
          </p:cNvPr>
          <p:cNvPicPr>
            <a:picLocks noChangeAspect="1"/>
          </p:cNvPicPr>
          <p:nvPr/>
        </p:nvPicPr>
        <p:blipFill>
          <a:blip r:embed="rId5"/>
          <a:stretch>
            <a:fillRect/>
          </a:stretch>
        </p:blipFill>
        <p:spPr>
          <a:xfrm>
            <a:off x="6959802" y="5618346"/>
            <a:ext cx="3250998" cy="2167332"/>
          </a:xfrm>
          <a:prstGeom prst="rect">
            <a:avLst/>
          </a:prstGeom>
        </p:spPr>
      </p:pic>
      <p:pic>
        <p:nvPicPr>
          <p:cNvPr id="14" name="Picture 13">
            <a:extLst>
              <a:ext uri="{FF2B5EF4-FFF2-40B4-BE49-F238E27FC236}">
                <a16:creationId xmlns:a16="http://schemas.microsoft.com/office/drawing/2014/main" id="{9E5FE898-0EF6-479D-BB36-40F18C8DA35D}"/>
              </a:ext>
            </a:extLst>
          </p:cNvPr>
          <p:cNvPicPr>
            <a:picLocks noChangeAspect="1"/>
          </p:cNvPicPr>
          <p:nvPr/>
        </p:nvPicPr>
        <p:blipFill>
          <a:blip r:embed="rId6"/>
          <a:stretch>
            <a:fillRect/>
          </a:stretch>
        </p:blipFill>
        <p:spPr>
          <a:xfrm>
            <a:off x="10210801" y="3451014"/>
            <a:ext cx="3250998" cy="2167332"/>
          </a:xfrm>
          <a:prstGeom prst="rect">
            <a:avLst/>
          </a:prstGeom>
        </p:spPr>
      </p:pic>
      <p:pic>
        <p:nvPicPr>
          <p:cNvPr id="16" name="Picture 15">
            <a:extLst>
              <a:ext uri="{FF2B5EF4-FFF2-40B4-BE49-F238E27FC236}">
                <a16:creationId xmlns:a16="http://schemas.microsoft.com/office/drawing/2014/main" id="{15D22644-6A03-44D6-A056-FCB630ACEE83}"/>
              </a:ext>
            </a:extLst>
          </p:cNvPr>
          <p:cNvPicPr>
            <a:picLocks noChangeAspect="1"/>
          </p:cNvPicPr>
          <p:nvPr/>
        </p:nvPicPr>
        <p:blipFill>
          <a:blip r:embed="rId7"/>
          <a:stretch>
            <a:fillRect/>
          </a:stretch>
        </p:blipFill>
        <p:spPr>
          <a:xfrm>
            <a:off x="10210800" y="5618346"/>
            <a:ext cx="3250998" cy="21673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71786" y="646986"/>
            <a:ext cx="7153632" cy="503158"/>
          </a:xfrm>
          <a:prstGeom prst="rect">
            <a:avLst/>
          </a:prstGeom>
          <a:noFill/>
          <a:ln/>
        </p:spPr>
        <p:txBody>
          <a:bodyPr wrap="none" lIns="0" tIns="0" rIns="0" bIns="0" rtlCol="0" anchor="t"/>
          <a:lstStyle/>
          <a:p>
            <a:pPr marL="0" indent="0" algn="r" rtl="1">
              <a:lnSpc>
                <a:spcPts val="3950"/>
              </a:lnSpc>
              <a:buNone/>
            </a:pPr>
            <a:r>
              <a:rPr lang="en-US" sz="3150" b="1" dirty="0">
                <a:solidFill>
                  <a:srgbClr val="F5F0F0"/>
                </a:solidFill>
                <a:latin typeface="IRANSans" panose="020B0506030804020204" pitchFamily="34" charset="-78"/>
                <a:ea typeface="Merriweather" pitchFamily="34" charset="-122"/>
                <a:cs typeface="IRANSans" panose="020B0506030804020204" pitchFamily="34" charset="-78"/>
              </a:rPr>
              <a:t>پیاده‌سازی مدل YOLOv8n-Improvement</a:t>
            </a:r>
            <a:endParaRPr lang="en-US" sz="3150" b="1" dirty="0">
              <a:latin typeface="IRANSans" panose="020B0506030804020204" pitchFamily="34" charset="-78"/>
              <a:cs typeface="IRANSans" panose="020B0506030804020204" pitchFamily="34" charset="-78"/>
            </a:endParaRPr>
          </a:p>
        </p:txBody>
      </p:sp>
      <p:sp>
        <p:nvSpPr>
          <p:cNvPr id="3" name="Text 1"/>
          <p:cNvSpPr/>
          <p:nvPr/>
        </p:nvSpPr>
        <p:spPr>
          <a:xfrm>
            <a:off x="804982" y="1525191"/>
            <a:ext cx="13020437" cy="621744"/>
          </a:xfrm>
          <a:prstGeom prst="rect">
            <a:avLst/>
          </a:prstGeom>
          <a:noFill/>
          <a:ln/>
        </p:spPr>
        <p:txBody>
          <a:bodyPr wrap="square" lIns="0" tIns="0" rIns="0" bIns="0" rtlCol="0" anchor="t"/>
          <a:lstStyle/>
          <a:p>
            <a:pPr marL="0" indent="0" algn="r" rtl="1">
              <a:lnSpc>
                <a:spcPts val="2400"/>
              </a:lnSpc>
              <a:buNone/>
            </a:pPr>
            <a:r>
              <a:rPr lang="en-US" sz="1550" dirty="0">
                <a:solidFill>
                  <a:srgbClr val="E2E6E9"/>
                </a:solidFill>
                <a:latin typeface="IRANSans" panose="020B0506030804020204" pitchFamily="34" charset="-78"/>
                <a:ea typeface="Merriweather" pitchFamily="34" charset="-122"/>
                <a:cs typeface="IRANSans" panose="020B0506030804020204" pitchFamily="34" charset="-78"/>
              </a:rPr>
              <a:t>این نسخه بهبودیافته YOLOv8n با تغییرات ساختاری و بهینه‌سازی در سطوح مختلف شبکه طراحی شده است. این تغییرات شامل ماژول استخراج ویژگی CSP-ABAN، مکانیزم توجه سراسری GAM، ماژول کانولوشن GSConv، تابع هزینه PIoUv2 و بلوک توجه GSE بهبودیافته در ماژول SPPF است.</a:t>
            </a:r>
            <a:endParaRPr lang="en-US" sz="1550" dirty="0">
              <a:latin typeface="IRANSans" panose="020B0506030804020204" pitchFamily="34" charset="-78"/>
              <a:cs typeface="IRANSans" panose="020B0506030804020204" pitchFamily="34" charset="-78"/>
            </a:endParaRPr>
          </a:p>
        </p:txBody>
      </p:sp>
      <p:sp>
        <p:nvSpPr>
          <p:cNvPr id="4" name="Shape 2"/>
          <p:cNvSpPr/>
          <p:nvPr/>
        </p:nvSpPr>
        <p:spPr>
          <a:xfrm>
            <a:off x="804982" y="2357914"/>
            <a:ext cx="3114437" cy="2568535"/>
          </a:xfrm>
          <a:prstGeom prst="roundRect">
            <a:avLst>
              <a:gd name="adj" fmla="val 3291"/>
            </a:avLst>
          </a:prstGeom>
          <a:solidFill>
            <a:srgbClr val="003180"/>
          </a:solidFill>
          <a:ln w="7620">
            <a:solidFill>
              <a:srgbClr val="194A99"/>
            </a:solidFill>
            <a:prstDash val="solid"/>
          </a:ln>
        </p:spPr>
      </p:sp>
      <p:sp>
        <p:nvSpPr>
          <p:cNvPr id="5" name="Shape 3"/>
          <p:cNvSpPr/>
          <p:nvPr/>
        </p:nvSpPr>
        <p:spPr>
          <a:xfrm>
            <a:off x="1013817" y="2566749"/>
            <a:ext cx="603766" cy="603766"/>
          </a:xfrm>
          <a:prstGeom prst="roundRect">
            <a:avLst>
              <a:gd name="adj" fmla="val 15143426"/>
            </a:avLst>
          </a:prstGeom>
          <a:solidFill>
            <a:srgbClr val="609DFF"/>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909" y="2732723"/>
            <a:ext cx="271582" cy="271582"/>
          </a:xfrm>
          <a:prstGeom prst="rect">
            <a:avLst/>
          </a:prstGeom>
        </p:spPr>
      </p:pic>
      <p:sp>
        <p:nvSpPr>
          <p:cNvPr id="7" name="Text 4"/>
          <p:cNvSpPr/>
          <p:nvPr/>
        </p:nvSpPr>
        <p:spPr>
          <a:xfrm>
            <a:off x="1013817" y="3358039"/>
            <a:ext cx="2515672" cy="314444"/>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IRANSans" panose="020B0506030804020204" pitchFamily="34" charset="-78"/>
                <a:ea typeface="Merriweather" pitchFamily="34" charset="-122"/>
                <a:cs typeface="IRANSans" panose="020B0506030804020204" pitchFamily="34" charset="-78"/>
              </a:rPr>
              <a:t>GSConv</a:t>
            </a:r>
            <a:endParaRPr lang="en-US" sz="1950" dirty="0">
              <a:latin typeface="IRANSans" panose="020B0506030804020204" pitchFamily="34" charset="-78"/>
              <a:cs typeface="IRANSans" panose="020B0506030804020204" pitchFamily="34" charset="-78"/>
            </a:endParaRPr>
          </a:p>
        </p:txBody>
      </p:sp>
      <p:sp>
        <p:nvSpPr>
          <p:cNvPr id="8" name="Text 5"/>
          <p:cNvSpPr/>
          <p:nvPr/>
        </p:nvSpPr>
        <p:spPr>
          <a:xfrm>
            <a:off x="1013817" y="3784997"/>
            <a:ext cx="2696766" cy="932617"/>
          </a:xfrm>
          <a:prstGeom prst="rect">
            <a:avLst/>
          </a:prstGeom>
          <a:noFill/>
          <a:ln/>
        </p:spPr>
        <p:txBody>
          <a:bodyPr wrap="square" lIns="0" tIns="0" rIns="0" bIns="0" rtlCol="0" anchor="t"/>
          <a:lstStyle/>
          <a:p>
            <a:pPr marL="0" indent="0" algn="r" rtl="1">
              <a:lnSpc>
                <a:spcPts val="2400"/>
              </a:lnSpc>
              <a:buNone/>
            </a:pPr>
            <a:r>
              <a:rPr lang="en-US" sz="1550" dirty="0">
                <a:solidFill>
                  <a:srgbClr val="E2E6E9"/>
                </a:solidFill>
                <a:latin typeface="IRANSans" panose="020B0506030804020204" pitchFamily="34" charset="-78"/>
                <a:ea typeface="Merriweather" pitchFamily="34" charset="-122"/>
                <a:cs typeface="IRANSans" panose="020B0506030804020204" pitchFamily="34" charset="-78"/>
              </a:rPr>
              <a:t>جایگزینی کانولوشن‌های استاندارد برای حفظ سبکی و افزایش تبادل اطلاعات کانالی.</a:t>
            </a:r>
            <a:endParaRPr lang="en-US" sz="1550" dirty="0">
              <a:latin typeface="IRANSans" panose="020B0506030804020204" pitchFamily="34" charset="-78"/>
              <a:cs typeface="IRANSans" panose="020B0506030804020204" pitchFamily="34" charset="-78"/>
            </a:endParaRPr>
          </a:p>
        </p:txBody>
      </p:sp>
      <p:sp>
        <p:nvSpPr>
          <p:cNvPr id="9" name="Shape 6"/>
          <p:cNvSpPr/>
          <p:nvPr/>
        </p:nvSpPr>
        <p:spPr>
          <a:xfrm>
            <a:off x="4106942" y="2357914"/>
            <a:ext cx="3114437" cy="2568535"/>
          </a:xfrm>
          <a:prstGeom prst="roundRect">
            <a:avLst>
              <a:gd name="adj" fmla="val 3291"/>
            </a:avLst>
          </a:prstGeom>
          <a:solidFill>
            <a:srgbClr val="003180"/>
          </a:solidFill>
          <a:ln w="7620">
            <a:solidFill>
              <a:srgbClr val="194A99"/>
            </a:solidFill>
            <a:prstDash val="solid"/>
          </a:ln>
        </p:spPr>
      </p:sp>
      <p:sp>
        <p:nvSpPr>
          <p:cNvPr id="10" name="Shape 7"/>
          <p:cNvSpPr/>
          <p:nvPr/>
        </p:nvSpPr>
        <p:spPr>
          <a:xfrm>
            <a:off x="4315778" y="2566749"/>
            <a:ext cx="603766" cy="603766"/>
          </a:xfrm>
          <a:prstGeom prst="roundRect">
            <a:avLst>
              <a:gd name="adj" fmla="val 15143426"/>
            </a:avLst>
          </a:prstGeom>
          <a:solidFill>
            <a:srgbClr val="609DFF"/>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481870" y="2732723"/>
            <a:ext cx="271582" cy="271582"/>
          </a:xfrm>
          <a:prstGeom prst="rect">
            <a:avLst/>
          </a:prstGeom>
        </p:spPr>
      </p:pic>
      <p:sp>
        <p:nvSpPr>
          <p:cNvPr id="12" name="Text 8"/>
          <p:cNvSpPr/>
          <p:nvPr/>
        </p:nvSpPr>
        <p:spPr>
          <a:xfrm>
            <a:off x="4315778" y="3358039"/>
            <a:ext cx="2515672" cy="314444"/>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IRANSans" panose="020B0506030804020204" pitchFamily="34" charset="-78"/>
                <a:ea typeface="Merriweather" pitchFamily="34" charset="-122"/>
                <a:cs typeface="IRANSans" panose="020B0506030804020204" pitchFamily="34" charset="-78"/>
              </a:rPr>
              <a:t>CSP-ABAN</a:t>
            </a:r>
            <a:endParaRPr lang="en-US" sz="1950" dirty="0">
              <a:latin typeface="IRANSans" panose="020B0506030804020204" pitchFamily="34" charset="-78"/>
              <a:cs typeface="IRANSans" panose="020B0506030804020204" pitchFamily="34" charset="-78"/>
            </a:endParaRPr>
          </a:p>
        </p:txBody>
      </p:sp>
      <p:sp>
        <p:nvSpPr>
          <p:cNvPr id="13" name="Text 9"/>
          <p:cNvSpPr/>
          <p:nvPr/>
        </p:nvSpPr>
        <p:spPr>
          <a:xfrm>
            <a:off x="4315778" y="3784997"/>
            <a:ext cx="2696766" cy="932617"/>
          </a:xfrm>
          <a:prstGeom prst="rect">
            <a:avLst/>
          </a:prstGeom>
          <a:noFill/>
          <a:ln/>
        </p:spPr>
        <p:txBody>
          <a:bodyPr wrap="square" lIns="0" tIns="0" rIns="0" bIns="0" rtlCol="0" anchor="t"/>
          <a:lstStyle/>
          <a:p>
            <a:pPr marL="0" indent="0" algn="r" rtl="1">
              <a:lnSpc>
                <a:spcPts val="2400"/>
              </a:lnSpc>
              <a:buNone/>
            </a:pPr>
            <a:r>
              <a:rPr lang="en-US" sz="1550" dirty="0">
                <a:solidFill>
                  <a:srgbClr val="E2E6E9"/>
                </a:solidFill>
                <a:latin typeface="IRANSans" panose="020B0506030804020204" pitchFamily="34" charset="-78"/>
                <a:ea typeface="Merriweather" pitchFamily="34" charset="-122"/>
                <a:cs typeface="IRANSans" panose="020B0506030804020204" pitchFamily="34" charset="-78"/>
              </a:rPr>
              <a:t>بازطراحی ماژول‌های C2f برای تعادل بین توان بازنمایی ویژگی و هزینه محاسباتی.</a:t>
            </a:r>
            <a:endParaRPr lang="en-US" sz="1550" dirty="0">
              <a:latin typeface="IRANSans" panose="020B0506030804020204" pitchFamily="34" charset="-78"/>
              <a:cs typeface="IRANSans" panose="020B0506030804020204" pitchFamily="34" charset="-78"/>
            </a:endParaRPr>
          </a:p>
        </p:txBody>
      </p:sp>
      <p:sp>
        <p:nvSpPr>
          <p:cNvPr id="14" name="Shape 10"/>
          <p:cNvSpPr/>
          <p:nvPr/>
        </p:nvSpPr>
        <p:spPr>
          <a:xfrm>
            <a:off x="7408902" y="2357914"/>
            <a:ext cx="3114437" cy="2568535"/>
          </a:xfrm>
          <a:prstGeom prst="roundRect">
            <a:avLst>
              <a:gd name="adj" fmla="val 3291"/>
            </a:avLst>
          </a:prstGeom>
          <a:solidFill>
            <a:srgbClr val="003180"/>
          </a:solidFill>
          <a:ln w="7620">
            <a:solidFill>
              <a:srgbClr val="194A99"/>
            </a:solidFill>
            <a:prstDash val="solid"/>
          </a:ln>
        </p:spPr>
      </p:sp>
      <p:sp>
        <p:nvSpPr>
          <p:cNvPr id="15" name="Shape 11"/>
          <p:cNvSpPr/>
          <p:nvPr/>
        </p:nvSpPr>
        <p:spPr>
          <a:xfrm>
            <a:off x="7617738" y="2566749"/>
            <a:ext cx="603766" cy="603766"/>
          </a:xfrm>
          <a:prstGeom prst="roundRect">
            <a:avLst>
              <a:gd name="adj" fmla="val 15143426"/>
            </a:avLst>
          </a:prstGeom>
          <a:solidFill>
            <a:srgbClr val="609DFF"/>
          </a:solidFill>
          <a:ln/>
        </p:spPr>
      </p:sp>
      <p:pic>
        <p:nvPicPr>
          <p:cNvPr id="16"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7783830" y="2732723"/>
            <a:ext cx="271582" cy="271582"/>
          </a:xfrm>
          <a:prstGeom prst="rect">
            <a:avLst/>
          </a:prstGeom>
        </p:spPr>
      </p:pic>
      <p:sp>
        <p:nvSpPr>
          <p:cNvPr id="17" name="Text 12"/>
          <p:cNvSpPr/>
          <p:nvPr/>
        </p:nvSpPr>
        <p:spPr>
          <a:xfrm>
            <a:off x="7617738" y="3358039"/>
            <a:ext cx="2515672" cy="314444"/>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IRANSans" panose="020B0506030804020204" pitchFamily="34" charset="-78"/>
                <a:ea typeface="Merriweather" pitchFamily="34" charset="-122"/>
                <a:cs typeface="IRANSans" panose="020B0506030804020204" pitchFamily="34" charset="-78"/>
              </a:rPr>
              <a:t>GAM</a:t>
            </a:r>
            <a:endParaRPr lang="en-US" sz="1950" dirty="0">
              <a:latin typeface="IRANSans" panose="020B0506030804020204" pitchFamily="34" charset="-78"/>
              <a:cs typeface="IRANSans" panose="020B0506030804020204" pitchFamily="34" charset="-78"/>
            </a:endParaRPr>
          </a:p>
        </p:txBody>
      </p:sp>
      <p:sp>
        <p:nvSpPr>
          <p:cNvPr id="18" name="Text 13"/>
          <p:cNvSpPr/>
          <p:nvPr/>
        </p:nvSpPr>
        <p:spPr>
          <a:xfrm>
            <a:off x="7617738" y="3784997"/>
            <a:ext cx="2696766" cy="621744"/>
          </a:xfrm>
          <a:prstGeom prst="rect">
            <a:avLst/>
          </a:prstGeom>
          <a:noFill/>
          <a:ln/>
        </p:spPr>
        <p:txBody>
          <a:bodyPr wrap="square" lIns="0" tIns="0" rIns="0" bIns="0" rtlCol="0" anchor="t"/>
          <a:lstStyle/>
          <a:p>
            <a:pPr marL="0" indent="0" algn="r" rtl="1">
              <a:lnSpc>
                <a:spcPts val="2400"/>
              </a:lnSpc>
              <a:buNone/>
            </a:pPr>
            <a:r>
              <a:rPr lang="en-US" sz="1550" dirty="0">
                <a:solidFill>
                  <a:srgbClr val="E2E6E9"/>
                </a:solidFill>
                <a:latin typeface="IRANSans" panose="020B0506030804020204" pitchFamily="34" charset="-78"/>
                <a:ea typeface="Merriweather" pitchFamily="34" charset="-122"/>
                <a:cs typeface="IRANSans" panose="020B0506030804020204" pitchFamily="34" charset="-78"/>
              </a:rPr>
              <a:t>مکانیزم توجه سراسری برای افزایش توان تمایز ویژگی‌ها.</a:t>
            </a:r>
            <a:endParaRPr lang="en-US" sz="1550" dirty="0">
              <a:latin typeface="IRANSans" panose="020B0506030804020204" pitchFamily="34" charset="-78"/>
              <a:cs typeface="IRANSans" panose="020B0506030804020204" pitchFamily="34" charset="-78"/>
            </a:endParaRPr>
          </a:p>
        </p:txBody>
      </p:sp>
      <p:sp>
        <p:nvSpPr>
          <p:cNvPr id="19" name="Shape 14"/>
          <p:cNvSpPr/>
          <p:nvPr/>
        </p:nvSpPr>
        <p:spPr>
          <a:xfrm>
            <a:off x="10710863" y="2357914"/>
            <a:ext cx="3114556" cy="2568535"/>
          </a:xfrm>
          <a:prstGeom prst="roundRect">
            <a:avLst>
              <a:gd name="adj" fmla="val 3291"/>
            </a:avLst>
          </a:prstGeom>
          <a:solidFill>
            <a:srgbClr val="003180"/>
          </a:solidFill>
          <a:ln w="7620">
            <a:solidFill>
              <a:srgbClr val="194A99"/>
            </a:solidFill>
            <a:prstDash val="solid"/>
          </a:ln>
        </p:spPr>
      </p:sp>
      <p:sp>
        <p:nvSpPr>
          <p:cNvPr id="20" name="Shape 15"/>
          <p:cNvSpPr/>
          <p:nvPr/>
        </p:nvSpPr>
        <p:spPr>
          <a:xfrm>
            <a:off x="10919698" y="2566749"/>
            <a:ext cx="603766" cy="603766"/>
          </a:xfrm>
          <a:prstGeom prst="roundRect">
            <a:avLst>
              <a:gd name="adj" fmla="val 15143426"/>
            </a:avLst>
          </a:prstGeom>
          <a:solidFill>
            <a:srgbClr val="609DFF"/>
          </a:solidFill>
          <a:ln/>
        </p:spPr>
      </p:sp>
      <p:pic>
        <p:nvPicPr>
          <p:cNvPr id="21"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11085790" y="2732723"/>
            <a:ext cx="271582" cy="271582"/>
          </a:xfrm>
          <a:prstGeom prst="rect">
            <a:avLst/>
          </a:prstGeom>
        </p:spPr>
      </p:pic>
      <p:sp>
        <p:nvSpPr>
          <p:cNvPr id="22" name="Text 16"/>
          <p:cNvSpPr/>
          <p:nvPr/>
        </p:nvSpPr>
        <p:spPr>
          <a:xfrm>
            <a:off x="10919698" y="3358039"/>
            <a:ext cx="2515672" cy="314444"/>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IRANSans" panose="020B0506030804020204" pitchFamily="34" charset="-78"/>
                <a:ea typeface="Merriweather" pitchFamily="34" charset="-122"/>
                <a:cs typeface="IRANSans" panose="020B0506030804020204" pitchFamily="34" charset="-78"/>
              </a:rPr>
              <a:t>PIoUv2</a:t>
            </a:r>
            <a:endParaRPr lang="en-US" sz="1950" dirty="0">
              <a:latin typeface="IRANSans" panose="020B0506030804020204" pitchFamily="34" charset="-78"/>
              <a:cs typeface="IRANSans" panose="020B0506030804020204" pitchFamily="34" charset="-78"/>
            </a:endParaRPr>
          </a:p>
        </p:txBody>
      </p:sp>
      <p:sp>
        <p:nvSpPr>
          <p:cNvPr id="23" name="Text 17"/>
          <p:cNvSpPr/>
          <p:nvPr/>
        </p:nvSpPr>
        <p:spPr>
          <a:xfrm>
            <a:off x="10919698" y="3784997"/>
            <a:ext cx="2696885" cy="932617"/>
          </a:xfrm>
          <a:prstGeom prst="rect">
            <a:avLst/>
          </a:prstGeom>
          <a:noFill/>
          <a:ln/>
        </p:spPr>
        <p:txBody>
          <a:bodyPr wrap="square" lIns="0" tIns="0" rIns="0" bIns="0" rtlCol="0" anchor="t"/>
          <a:lstStyle/>
          <a:p>
            <a:pPr marL="0" indent="0" algn="r" rtl="1">
              <a:lnSpc>
                <a:spcPts val="2400"/>
              </a:lnSpc>
              <a:buNone/>
            </a:pPr>
            <a:r>
              <a:rPr lang="en-US" sz="1550" dirty="0">
                <a:solidFill>
                  <a:srgbClr val="E2E6E9"/>
                </a:solidFill>
                <a:latin typeface="IRANSans" panose="020B0506030804020204" pitchFamily="34" charset="-78"/>
                <a:ea typeface="Merriweather" pitchFamily="34" charset="-122"/>
                <a:cs typeface="IRANSans" panose="020B0506030804020204" pitchFamily="34" charset="-78"/>
              </a:rPr>
              <a:t>جایگزینی تابع هزینه CIoU برای همگرایی سریع‌تر و تمرکز بر جعبه‌های با کیفیت متوسط.</a:t>
            </a:r>
            <a:endParaRPr lang="en-US" sz="1550" dirty="0">
              <a:latin typeface="IRANSans" panose="020B0506030804020204" pitchFamily="34" charset="-78"/>
              <a:cs typeface="IRANSans" panose="020B0506030804020204" pitchFamily="34" charset="-78"/>
            </a:endParaRPr>
          </a:p>
        </p:txBody>
      </p:sp>
      <p:sp>
        <p:nvSpPr>
          <p:cNvPr id="24" name="Shape 18"/>
          <p:cNvSpPr/>
          <p:nvPr/>
        </p:nvSpPr>
        <p:spPr>
          <a:xfrm>
            <a:off x="804982" y="5113973"/>
            <a:ext cx="13020437" cy="1946791"/>
          </a:xfrm>
          <a:prstGeom prst="roundRect">
            <a:avLst>
              <a:gd name="adj" fmla="val 4342"/>
            </a:avLst>
          </a:prstGeom>
          <a:solidFill>
            <a:srgbClr val="003180"/>
          </a:solidFill>
          <a:ln w="7620">
            <a:solidFill>
              <a:srgbClr val="194A99"/>
            </a:solidFill>
            <a:prstDash val="solid"/>
          </a:ln>
        </p:spPr>
      </p:sp>
      <p:sp>
        <p:nvSpPr>
          <p:cNvPr id="25" name="Shape 19"/>
          <p:cNvSpPr/>
          <p:nvPr/>
        </p:nvSpPr>
        <p:spPr>
          <a:xfrm>
            <a:off x="1013817" y="5322808"/>
            <a:ext cx="603766" cy="603766"/>
          </a:xfrm>
          <a:prstGeom prst="roundRect">
            <a:avLst>
              <a:gd name="adj" fmla="val 15143426"/>
            </a:avLst>
          </a:prstGeom>
          <a:solidFill>
            <a:srgbClr val="609DFF"/>
          </a:solidFill>
          <a:ln/>
        </p:spPr>
      </p:sp>
      <p:pic>
        <p:nvPicPr>
          <p:cNvPr id="26" name="Image 4" descr="preencoded.png"/>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1179909" y="5488781"/>
            <a:ext cx="271582" cy="271582"/>
          </a:xfrm>
          <a:prstGeom prst="rect">
            <a:avLst/>
          </a:prstGeom>
        </p:spPr>
      </p:pic>
      <p:sp>
        <p:nvSpPr>
          <p:cNvPr id="27" name="Text 20"/>
          <p:cNvSpPr/>
          <p:nvPr/>
        </p:nvSpPr>
        <p:spPr>
          <a:xfrm>
            <a:off x="1013817" y="6114098"/>
            <a:ext cx="2515672" cy="314444"/>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IRANSans" panose="020B0506030804020204" pitchFamily="34" charset="-78"/>
                <a:ea typeface="Merriweather" pitchFamily="34" charset="-122"/>
                <a:cs typeface="IRANSans" panose="020B0506030804020204" pitchFamily="34" charset="-78"/>
              </a:rPr>
              <a:t>GSE در SPPF</a:t>
            </a:r>
            <a:endParaRPr lang="en-US" sz="1950" dirty="0">
              <a:latin typeface="IRANSans" panose="020B0506030804020204" pitchFamily="34" charset="-78"/>
              <a:cs typeface="IRANSans" panose="020B0506030804020204" pitchFamily="34" charset="-78"/>
            </a:endParaRPr>
          </a:p>
        </p:txBody>
      </p:sp>
      <p:sp>
        <p:nvSpPr>
          <p:cNvPr id="28" name="Text 21"/>
          <p:cNvSpPr/>
          <p:nvPr/>
        </p:nvSpPr>
        <p:spPr>
          <a:xfrm>
            <a:off x="1013817" y="6541056"/>
            <a:ext cx="12602766" cy="310872"/>
          </a:xfrm>
          <a:prstGeom prst="rect">
            <a:avLst/>
          </a:prstGeom>
          <a:noFill/>
          <a:ln/>
        </p:spPr>
        <p:txBody>
          <a:bodyPr wrap="none" lIns="0" tIns="0" rIns="0" bIns="0" rtlCol="0" anchor="t"/>
          <a:lstStyle/>
          <a:p>
            <a:pPr marL="0" indent="0" algn="r" rtl="1">
              <a:lnSpc>
                <a:spcPts val="2400"/>
              </a:lnSpc>
              <a:buNone/>
            </a:pPr>
            <a:r>
              <a:rPr lang="en-US" sz="1550" dirty="0">
                <a:solidFill>
                  <a:srgbClr val="E2E6E9"/>
                </a:solidFill>
                <a:latin typeface="IRANSans" panose="020B0506030804020204" pitchFamily="34" charset="-78"/>
                <a:ea typeface="Merriweather" pitchFamily="34" charset="-122"/>
                <a:cs typeface="IRANSans" panose="020B0506030804020204" pitchFamily="34" charset="-78"/>
              </a:rPr>
              <a:t>بلوک توجه GSE بهبودیافته در خروجی SPPF برای تقویت بازنمایی کانالی ویژگی‌ها.</a:t>
            </a:r>
            <a:endParaRPr lang="en-US" sz="1550" dirty="0">
              <a:latin typeface="IRANSans" panose="020B0506030804020204" pitchFamily="34" charset="-78"/>
              <a:cs typeface="IRANSans" panose="020B0506030804020204" pitchFamily="34" charset="-78"/>
            </a:endParaRPr>
          </a:p>
        </p:txBody>
      </p:sp>
      <p:sp>
        <p:nvSpPr>
          <p:cNvPr id="29" name="Text 22"/>
          <p:cNvSpPr/>
          <p:nvPr/>
        </p:nvSpPr>
        <p:spPr>
          <a:xfrm>
            <a:off x="804982" y="7271742"/>
            <a:ext cx="13020437" cy="310872"/>
          </a:xfrm>
          <a:prstGeom prst="rect">
            <a:avLst/>
          </a:prstGeom>
          <a:noFill/>
          <a:ln/>
        </p:spPr>
        <p:txBody>
          <a:bodyPr wrap="none" lIns="0" tIns="0" rIns="0" bIns="0" rtlCol="0" anchor="t"/>
          <a:lstStyle/>
          <a:p>
            <a:pPr marL="0" indent="0" algn="r" rtl="1">
              <a:lnSpc>
                <a:spcPts val="2400"/>
              </a:lnSpc>
              <a:buNone/>
            </a:pPr>
            <a:r>
              <a:rPr lang="en-US" sz="1550" dirty="0">
                <a:solidFill>
                  <a:srgbClr val="E2E6E9"/>
                </a:solidFill>
                <a:latin typeface="IRANSans" panose="020B0506030804020204" pitchFamily="34" charset="-78"/>
                <a:ea typeface="Merriweather" pitchFamily="34" charset="-122"/>
                <a:cs typeface="IRANSans" panose="020B0506030804020204" pitchFamily="34" charset="-78"/>
              </a:rPr>
              <a:t>این تغییرات یک ساختار هم‌افزا ایجاد می‌کنند که منجر به افزایش دقت و پایداری مدل، در عین حفظ سبکی آن می‌شود.</a:t>
            </a:r>
            <a:endParaRPr lang="en-US" sz="1550" dirty="0">
              <a:latin typeface="IRANSans" panose="020B0506030804020204" pitchFamily="34" charset="-78"/>
              <a:cs typeface="IRANSans" panose="020B0506030804020204" pitchFamily="34"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71786" y="646986"/>
            <a:ext cx="7153632" cy="503158"/>
          </a:xfrm>
          <a:prstGeom prst="rect">
            <a:avLst/>
          </a:prstGeom>
          <a:noFill/>
          <a:ln/>
        </p:spPr>
        <p:txBody>
          <a:bodyPr wrap="none" lIns="0" tIns="0" rIns="0" bIns="0" rtlCol="0" anchor="t"/>
          <a:lstStyle/>
          <a:p>
            <a:pPr marL="0" indent="0" algn="r" rtl="1">
              <a:lnSpc>
                <a:spcPts val="3950"/>
              </a:lnSpc>
              <a:buNone/>
            </a:pPr>
            <a:r>
              <a:rPr lang="en-US" sz="3150" b="1" dirty="0" err="1">
                <a:solidFill>
                  <a:srgbClr val="F5F0F0"/>
                </a:solidFill>
                <a:latin typeface="IRANSans" panose="020B0506030804020204" pitchFamily="34" charset="-78"/>
                <a:ea typeface="Merriweather" pitchFamily="34" charset="-122"/>
                <a:cs typeface="IRANSans" panose="020B0506030804020204" pitchFamily="34" charset="-78"/>
              </a:rPr>
              <a:t>مدل</a:t>
            </a:r>
            <a:r>
              <a:rPr lang="en-US" sz="3150" b="1" dirty="0">
                <a:solidFill>
                  <a:srgbClr val="F5F0F0"/>
                </a:solidFill>
                <a:latin typeface="IRANSans" panose="020B0506030804020204" pitchFamily="34" charset="-78"/>
                <a:ea typeface="Merriweather" pitchFamily="34" charset="-122"/>
                <a:cs typeface="IRANSans" panose="020B0506030804020204" pitchFamily="34" charset="-78"/>
              </a:rPr>
              <a:t> YOLOv8n-Improvement</a:t>
            </a:r>
            <a:endParaRPr lang="en-US" sz="3150" b="1" dirty="0">
              <a:latin typeface="IRANSans" panose="020B0506030804020204" pitchFamily="34" charset="-78"/>
              <a:cs typeface="IRANSans" panose="020B0506030804020204" pitchFamily="34" charset="-78"/>
            </a:endParaRPr>
          </a:p>
        </p:txBody>
      </p:sp>
      <p:pic>
        <p:nvPicPr>
          <p:cNvPr id="31" name="Picture 30">
            <a:extLst>
              <a:ext uri="{FF2B5EF4-FFF2-40B4-BE49-F238E27FC236}">
                <a16:creationId xmlns:a16="http://schemas.microsoft.com/office/drawing/2014/main" id="{4FB7D907-9C9F-4956-BEB0-624B37BC35C8}"/>
              </a:ext>
            </a:extLst>
          </p:cNvPr>
          <p:cNvPicPr>
            <a:picLocks noChangeAspect="1"/>
          </p:cNvPicPr>
          <p:nvPr/>
        </p:nvPicPr>
        <p:blipFill rotWithShape="1">
          <a:blip r:embed="rId3"/>
          <a:srcRect t="10362" b="5003"/>
          <a:stretch/>
        </p:blipFill>
        <p:spPr>
          <a:xfrm>
            <a:off x="1510741" y="1605280"/>
            <a:ext cx="11972425" cy="55270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55777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1582</Words>
  <Application>Microsoft Office PowerPoint</Application>
  <PresentationFormat>Custom</PresentationFormat>
  <Paragraphs>164</Paragraphs>
  <Slides>17</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IRANSans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MSH8303</dc:creator>
  <cp:lastModifiedBy>Mohammad Amin Shabestari</cp:lastModifiedBy>
  <cp:revision>11</cp:revision>
  <dcterms:created xsi:type="dcterms:W3CDTF">2026-02-13T15:35:00Z</dcterms:created>
  <dcterms:modified xsi:type="dcterms:W3CDTF">2026-02-14T19:38:50Z</dcterms:modified>
</cp:coreProperties>
</file>